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6"/>
  </p:notesMasterIdLst>
  <p:sldIdLst>
    <p:sldId id="256" r:id="rId2"/>
    <p:sldId id="257" r:id="rId3"/>
    <p:sldId id="259" r:id="rId4"/>
    <p:sldId id="275" r:id="rId5"/>
    <p:sldId id="267" r:id="rId6"/>
    <p:sldId id="274" r:id="rId7"/>
    <p:sldId id="298" r:id="rId8"/>
    <p:sldId id="308" r:id="rId9"/>
    <p:sldId id="301" r:id="rId10"/>
    <p:sldId id="295" r:id="rId11"/>
    <p:sldId id="266" r:id="rId12"/>
    <p:sldId id="258" r:id="rId13"/>
    <p:sldId id="268" r:id="rId14"/>
    <p:sldId id="261" r:id="rId15"/>
    <p:sldId id="269" r:id="rId16"/>
    <p:sldId id="292" r:id="rId17"/>
    <p:sldId id="305" r:id="rId18"/>
    <p:sldId id="281" r:id="rId19"/>
    <p:sldId id="299" r:id="rId20"/>
    <p:sldId id="300" r:id="rId21"/>
    <p:sldId id="304" r:id="rId22"/>
    <p:sldId id="279" r:id="rId23"/>
    <p:sldId id="284" r:id="rId24"/>
    <p:sldId id="280" r:id="rId25"/>
    <p:sldId id="270" r:id="rId26"/>
    <p:sldId id="263" r:id="rId27"/>
    <p:sldId id="272" r:id="rId28"/>
    <p:sldId id="264" r:id="rId29"/>
    <p:sldId id="271" r:id="rId30"/>
    <p:sldId id="306" r:id="rId31"/>
    <p:sldId id="276" r:id="rId32"/>
    <p:sldId id="277" r:id="rId33"/>
    <p:sldId id="288" r:id="rId34"/>
    <p:sldId id="326" r:id="rId35"/>
    <p:sldId id="302" r:id="rId36"/>
    <p:sldId id="325" r:id="rId37"/>
    <p:sldId id="310" r:id="rId38"/>
    <p:sldId id="311" r:id="rId39"/>
    <p:sldId id="313" r:id="rId40"/>
    <p:sldId id="327" r:id="rId41"/>
    <p:sldId id="317" r:id="rId42"/>
    <p:sldId id="289" r:id="rId43"/>
    <p:sldId id="316" r:id="rId44"/>
    <p:sldId id="262" r:id="rId45"/>
    <p:sldId id="319" r:id="rId46"/>
    <p:sldId id="307" r:id="rId47"/>
    <p:sldId id="285" r:id="rId48"/>
    <p:sldId id="287" r:id="rId49"/>
    <p:sldId id="283" r:id="rId50"/>
    <p:sldId id="286" r:id="rId51"/>
    <p:sldId id="294" r:id="rId52"/>
    <p:sldId id="320" r:id="rId53"/>
    <p:sldId id="318" r:id="rId54"/>
    <p:sldId id="31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9F2"/>
    <a:srgbClr val="FEC018"/>
    <a:srgbClr val="A6A6A6"/>
    <a:srgbClr val="0C2240"/>
    <a:srgbClr val="F0E9DA"/>
    <a:srgbClr val="E4DED0"/>
    <a:srgbClr val="D39F10"/>
    <a:srgbClr val="54C1FE"/>
    <a:srgbClr val="0A843D"/>
    <a:srgbClr val="1C4F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21"/>
    <p:restoredTop sz="95840"/>
  </p:normalViewPr>
  <p:slideViewPr>
    <p:cSldViewPr snapToGrid="0">
      <p:cViewPr>
        <p:scale>
          <a:sx n="110" d="100"/>
          <a:sy n="110" d="100"/>
        </p:scale>
        <p:origin x="840" y="1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9404D-F676-1447-B320-D8E9BE084409}"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E8834-690E-6A45-814F-91A3AE4A7A96}" type="slidenum">
              <a:rPr lang="en-US" smtClean="0"/>
              <a:t>‹#›</a:t>
            </a:fld>
            <a:endParaRPr lang="en-US"/>
          </a:p>
        </p:txBody>
      </p:sp>
    </p:spTree>
    <p:extLst>
      <p:ext uri="{BB962C8B-B14F-4D97-AF65-F5344CB8AC3E}">
        <p14:creationId xmlns:p14="http://schemas.microsoft.com/office/powerpoint/2010/main" val="1880468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a:t>
            </a:fld>
            <a:endParaRPr lang="en-US"/>
          </a:p>
        </p:txBody>
      </p:sp>
    </p:spTree>
    <p:extLst>
      <p:ext uri="{BB962C8B-B14F-4D97-AF65-F5344CB8AC3E}">
        <p14:creationId xmlns:p14="http://schemas.microsoft.com/office/powerpoint/2010/main" val="3360083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Absolute calibration from Zee events. More calibration is done, but this is one part of it.</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Monitoring tool implemented alongside the automatic calibration workflow. Shows pre-calibrated and post-calibrated Z-&gt;</a:t>
            </a:r>
            <a:r>
              <a:rPr lang="en-US" sz="1200" dirty="0" err="1"/>
              <a:t>ee</a:t>
            </a:r>
            <a:r>
              <a:rPr lang="en-US" sz="1200" dirty="0"/>
              <a:t> </a:t>
            </a:r>
            <a:r>
              <a:rPr lang="en-US" sz="1200" dirty="0" err="1"/>
              <a:t>mass.Z</a:t>
            </a:r>
            <a:r>
              <a:rPr lang="en-US" sz="1200" dirty="0"/>
              <a:t> mass = 91 GeV </a:t>
            </a:r>
            <a:r>
              <a:rPr lang="en-US" sz="1200" dirty="0">
                <a:sym typeface="Wingdings" pitchFamily="2" charset="2"/>
              </a:rPr>
              <a:t> BLUE is calibrated</a:t>
            </a:r>
          </a:p>
        </p:txBody>
      </p:sp>
      <p:sp>
        <p:nvSpPr>
          <p:cNvPr id="4" name="Slide Number Placeholder 3"/>
          <p:cNvSpPr>
            <a:spLocks noGrp="1"/>
          </p:cNvSpPr>
          <p:nvPr>
            <p:ph type="sldNum" sz="quarter" idx="5"/>
          </p:nvPr>
        </p:nvSpPr>
        <p:spPr/>
        <p:txBody>
          <a:bodyPr/>
          <a:lstStyle/>
          <a:p>
            <a:fld id="{3BFE8834-690E-6A45-814F-91A3AE4A7A96}" type="slidenum">
              <a:rPr lang="en-US" smtClean="0"/>
              <a:t>10</a:t>
            </a:fld>
            <a:endParaRPr lang="en-US"/>
          </a:p>
        </p:txBody>
      </p:sp>
    </p:spTree>
    <p:extLst>
      <p:ext uri="{BB962C8B-B14F-4D97-AF65-F5344CB8AC3E}">
        <p14:creationId xmlns:p14="http://schemas.microsoft.com/office/powerpoint/2010/main" val="1381934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11</a:t>
            </a:fld>
            <a:endParaRPr lang="en-US"/>
          </a:p>
        </p:txBody>
      </p:sp>
    </p:spTree>
    <p:extLst>
      <p:ext uri="{BB962C8B-B14F-4D97-AF65-F5344CB8AC3E}">
        <p14:creationId xmlns:p14="http://schemas.microsoft.com/office/powerpoint/2010/main" val="1712242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to the boosted H to 4 photon analysis!!!  Also, mention the Run 2 proof-of-concept study analyzing Run 2 with the </a:t>
            </a:r>
            <a:r>
              <a:rPr lang="en-US" dirty="0" err="1"/>
              <a:t>hgg</a:t>
            </a:r>
            <a:r>
              <a:rPr lang="en-US" dirty="0"/>
              <a:t> group’s new framework….</a:t>
            </a:r>
          </a:p>
        </p:txBody>
      </p:sp>
      <p:sp>
        <p:nvSpPr>
          <p:cNvPr id="4" name="Slide Number Placeholder 3"/>
          <p:cNvSpPr>
            <a:spLocks noGrp="1"/>
          </p:cNvSpPr>
          <p:nvPr>
            <p:ph type="sldNum" sz="quarter" idx="5"/>
          </p:nvPr>
        </p:nvSpPr>
        <p:spPr/>
        <p:txBody>
          <a:bodyPr/>
          <a:lstStyle/>
          <a:p>
            <a:fld id="{3BFE8834-690E-6A45-814F-91A3AE4A7A96}" type="slidenum">
              <a:rPr lang="en-US" smtClean="0"/>
              <a:t>12</a:t>
            </a:fld>
            <a:endParaRPr lang="en-US"/>
          </a:p>
        </p:txBody>
      </p:sp>
    </p:spTree>
    <p:extLst>
      <p:ext uri="{BB962C8B-B14F-4D97-AF65-F5344CB8AC3E}">
        <p14:creationId xmlns:p14="http://schemas.microsoft.com/office/powerpoint/2010/main" val="2883748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13</a:t>
            </a:fld>
            <a:endParaRPr lang="en-US"/>
          </a:p>
        </p:txBody>
      </p:sp>
    </p:spTree>
    <p:extLst>
      <p:ext uri="{BB962C8B-B14F-4D97-AF65-F5344CB8AC3E}">
        <p14:creationId xmlns:p14="http://schemas.microsoft.com/office/powerpoint/2010/main" val="2309662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bounded low by photons being collimated (booste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 photons search)</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high by Higgs mass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use gluon fusion because it’s a clean production mode (compared to say VBF which would increase background)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Either photons from hard scatter (collision) or isolated photons reconstructed due to highly collimated decays fragmented from jets (fake photons) like merged neutral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pions</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Fakes: neutral pion can be reconstructed as one photon. Other ways are for real photons (irreducible) from the PV combined along fake photons (e.g. neutral </a:t>
                </a:r>
                <a:r>
                  <a:rPr lang="en-US" b="0" i="0" dirty="0" err="1">
                    <a:solidFill>
                      <a:srgbClr val="DCDDDE"/>
                    </a:solidFill>
                    <a:effectLst/>
                    <a:latin typeface="??"/>
                  </a:rPr>
                  <a:t>pions</a:t>
                </a:r>
                <a:r>
                  <a:rPr lang="en-US" b="0" i="0" dirty="0">
                    <a:solidFill>
                      <a:srgbClr val="DCDDDE"/>
                    </a:solidFill>
                    <a:effectLst/>
                    <a:latin typeface="??"/>
                  </a:rPr>
                  <a:t>) from jets (reducible since a better detector could resolve it). Jets containing a large electromagnetic fraction can be mistaken for photons.</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Direct photon (mostly quark-gluon Compton scattering,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qg</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q</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 </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 quark-antiquark annihilation, q ¯q → </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originated during the hard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Fragmentation photon, produced in the fragmentation of a quark with high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Fragmentation is when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partons</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evolve into a collection of hadrons.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Comes from gg-&gt;</a:t>
                </a:r>
                <a:r>
                  <a:rPr lang="en-US" sz="1200" b="0" dirty="0">
                    <a:solidFill>
                      <a:srgbClr val="0C2340"/>
                    </a:solidFill>
                    <a:ea typeface="CMU Serif Roman" panose="02000603000000000000" pitchFamily="2" charset="0"/>
                    <a:cs typeface="CMU Serif Roman" panose="02000603000000000000" pitchFamily="2" charset="0"/>
                  </a:rPr>
                  <a:t>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 X at leading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Can’t have QCD vertex to 3</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oMath>
                </a14:m>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since</a:t>
                </a:r>
                <a:r>
                  <a:rPr lang="en-US" sz="1200" b="0" baseline="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it violates charge conservation.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Multijet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events:</a:t>
                </a:r>
                <a:endParaRPr lang="en-US" b="0" i="0" dirty="0">
                  <a:solidFill>
                    <a:srgbClr val="DCDDDE"/>
                  </a:solidFill>
                  <a:effectLst/>
                  <a:latin typefac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4 jets that are fake photons (with high electromagnetic content so they shower in ECAL)</a:t>
                </a:r>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Pseudoscalar mass bounded low by photons being collimated (booste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 photons search)</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high by Higgs mass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use gluon fusion because it’s a clean production mode (compared to say VBF which would increase background)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Either photons from hard scatter (collision) or isolated photons reconstructed due to highly collimated decays fragmented from jets (fake photons) like merged neutral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pions</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Fakes: neutral pion can be reconstructed as one photon. Other ways are for real photons (irreducible) from the PV combined along fake photons (e.g. neutral </a:t>
                </a:r>
                <a:r>
                  <a:rPr lang="en-US" b="0" i="0" dirty="0" err="1">
                    <a:solidFill>
                      <a:srgbClr val="DCDDDE"/>
                    </a:solidFill>
                    <a:effectLst/>
                    <a:latin typeface="??"/>
                  </a:rPr>
                  <a:t>pions</a:t>
                </a:r>
                <a:r>
                  <a:rPr lang="en-US" b="0" i="0" dirty="0">
                    <a:solidFill>
                      <a:srgbClr val="DCDDDE"/>
                    </a:solidFill>
                    <a:effectLst/>
                    <a:latin typeface="??"/>
                  </a:rPr>
                  <a:t>) from jets (reducible since a better detector could resolve it). Jets containing a large electromagnetic fraction can be mistaken for photons.</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Direct photon (mostly quark-gluon Compton scattering,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qg</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q</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 </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 quark-antiquark annihilation, q ¯q → </a:t>
                </a:r>
                <a:r>
                  <a:rPr lang="el-GR"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γ</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originated during the hard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Fragmentation photon, produced in the fragmentation of a quark with high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Fragmentation is when </a:t>
                </a: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partons</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evolve into a collection of hadrons.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Comes from gg-&gt;</a:t>
                </a:r>
                <a:r>
                  <a:rPr lang="en-US" sz="1200" b="0" dirty="0">
                    <a:solidFill>
                      <a:srgbClr val="0C2340"/>
                    </a:solidFill>
                    <a:ea typeface="CMU Serif Roman" panose="02000603000000000000" pitchFamily="2" charset="0"/>
                    <a:cs typeface="CMU Serif Roman" panose="02000603000000000000" pitchFamily="2" charset="0"/>
                  </a:rPr>
                  <a:t>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 + X at leading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Can’t have QCD vertex to 3</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𝛾</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since</a:t>
                </a:r>
                <a:r>
                  <a:rPr lang="en-US" sz="1200" b="0" baseline="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it violates charge conservation.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Multijet</a:t>
                </a: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events:</a:t>
                </a:r>
                <a:endParaRPr lang="en-US" b="0" i="0" dirty="0">
                  <a:solidFill>
                    <a:srgbClr val="DCDDDE"/>
                  </a:solidFill>
                  <a:effectLst/>
                  <a:latin typefac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DDDE"/>
                    </a:solidFill>
                    <a:effectLst/>
                    <a:latin typeface="??"/>
                  </a:rPr>
                  <a:t>4 jets that are fake photons (with high electromagnetic content so they shower in ECAL)</a:t>
                </a:r>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14</a:t>
            </a:fld>
            <a:endParaRPr lang="en-US"/>
          </a:p>
        </p:txBody>
      </p:sp>
    </p:spTree>
    <p:extLst>
      <p:ext uri="{BB962C8B-B14F-4D97-AF65-F5344CB8AC3E}">
        <p14:creationId xmlns:p14="http://schemas.microsoft.com/office/powerpoint/2010/main" val="1209151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15</a:t>
            </a:fld>
            <a:endParaRPr lang="en-US"/>
          </a:p>
        </p:txBody>
      </p:sp>
    </p:spTree>
    <p:extLst>
      <p:ext uri="{BB962C8B-B14F-4D97-AF65-F5344CB8AC3E}">
        <p14:creationId xmlns:p14="http://schemas.microsoft.com/office/powerpoint/2010/main" val="3578279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Important to know that the photon shower shape is that of a photon rather than a hadron and with enough resolution (ET).</a:t>
                </a:r>
              </a:p>
              <a:p>
                <a:r>
                  <a:rPr lang="en-US" dirty="0"/>
                  <a:t>Supercluster is a region in (</a:t>
                </a:r>
                <a:r>
                  <a:rPr lang="en-US" dirty="0" err="1"/>
                  <a:t>eta,phi</a:t>
                </a:r>
                <a:r>
                  <a:rPr lang="en-US" dirty="0"/>
                  <a:t>) space that contains multiple clusters (multiple hits?) in a narrow eta window and an extended phi window. Extended range in phi is needed due to bending of the particle’s path due to the magnetic field.</a:t>
                </a:r>
              </a:p>
              <a:p>
                <a:r>
                  <a:rPr lang="en-US" i="1" dirty="0">
                    <a:effectLst/>
                    <a:latin typeface="Helvetica" pitchFamily="2" charset="0"/>
                  </a:rPr>
                  <a:t>Energy deposits in several ECAL channels are clustered under the assumption that each local</a:t>
                </a:r>
                <a:r>
                  <a:rPr lang="en-US" i="0" dirty="0">
                    <a:effectLst/>
                    <a:latin typeface="Helvetica" pitchFamily="2" charset="0"/>
                  </a:rPr>
                  <a:t> </a:t>
                </a:r>
                <a:r>
                  <a:rPr lang="en-US" i="1" dirty="0">
                    <a:effectLst/>
                    <a:latin typeface="Helvetica" pitchFamily="2" charset="0"/>
                  </a:rPr>
                  <a:t>maximum above a certain energy threshold (1 GeV) corresponds to a single particle incident</a:t>
                </a:r>
                <a:r>
                  <a:rPr lang="en-US" i="0" dirty="0">
                    <a:effectLst/>
                    <a:latin typeface="Helvetica" pitchFamily="2" charset="0"/>
                  </a:rPr>
                  <a:t> </a:t>
                </a:r>
                <a:r>
                  <a:rPr lang="en-US" i="1" dirty="0">
                    <a:effectLst/>
                    <a:latin typeface="Helvetica" pitchFamily="2" charset="0"/>
                  </a:rPr>
                  <a:t>on the detector. An ECAL energy deposit may be shared between overlapping clusters, and a</a:t>
                </a:r>
                <a:r>
                  <a:rPr lang="en-US" i="0" dirty="0">
                    <a:effectLst/>
                    <a:latin typeface="Helvetica" pitchFamily="2" charset="0"/>
                  </a:rPr>
                  <a:t> </a:t>
                </a:r>
                <a:r>
                  <a:rPr lang="en-US" i="1" dirty="0">
                    <a:effectLst/>
                    <a:latin typeface="Helvetica" pitchFamily="2" charset="0"/>
                  </a:rPr>
                  <a:t>Gaussian shower profile is used to determine the fraction of the energy deposit to be assigned to</a:t>
                </a:r>
                <a:r>
                  <a:rPr lang="en-US" i="0" dirty="0">
                    <a:effectLst/>
                    <a:latin typeface="Helvetica" pitchFamily="2" charset="0"/>
                  </a:rPr>
                  <a:t> </a:t>
                </a:r>
                <a:r>
                  <a:rPr lang="en-US" i="1" dirty="0">
                    <a:effectLst/>
                    <a:latin typeface="Helvetica" pitchFamily="2" charset="0"/>
                  </a:rPr>
                  <a:t>each of the clusters. Because electrons and photons have a significant probability of showering</a:t>
                </a:r>
                <a:r>
                  <a:rPr lang="en-US" i="0" dirty="0">
                    <a:effectLst/>
                    <a:latin typeface="Helvetica" pitchFamily="2" charset="0"/>
                  </a:rPr>
                  <a:t> </a:t>
                </a:r>
                <a:r>
                  <a:rPr lang="en-US" i="1" dirty="0">
                    <a:effectLst/>
                    <a:latin typeface="Helvetica" pitchFamily="2" charset="0"/>
                  </a:rPr>
                  <a:t>when traversing the CMS tracker, by the time the particle reaches the ECAL, the original object</a:t>
                </a:r>
                <a:r>
                  <a:rPr lang="en-US" i="0" dirty="0">
                    <a:effectLst/>
                    <a:latin typeface="Helvetica" pitchFamily="2" charset="0"/>
                  </a:rPr>
                  <a:t> </a:t>
                </a:r>
                <a:r>
                  <a:rPr lang="en-US" i="1" dirty="0">
                    <a:effectLst/>
                    <a:latin typeface="Helvetica" pitchFamily="2" charset="0"/>
                  </a:rPr>
                  <a:t>may consist of several electrons and/or photons produced from bremsstrahlung and/or pair</a:t>
                </a:r>
                <a:r>
                  <a:rPr lang="en-US" i="0" dirty="0">
                    <a:effectLst/>
                    <a:latin typeface="Helvetica" pitchFamily="2" charset="0"/>
                  </a:rPr>
                  <a:t> </a:t>
                </a:r>
                <a:r>
                  <a:rPr lang="en-US" i="1" dirty="0">
                    <a:effectLst/>
                    <a:latin typeface="Helvetica" pitchFamily="2" charset="0"/>
                  </a:rPr>
                  <a:t>production. The multiple ECAL clusters need to be combined into a single SC that captures</a:t>
                </a:r>
                <a:r>
                  <a:rPr lang="en-US" i="0" dirty="0">
                    <a:effectLst/>
                    <a:latin typeface="Helvetica" pitchFamily="2" charset="0"/>
                  </a:rPr>
                  <a:t> </a:t>
                </a:r>
                <a:r>
                  <a:rPr lang="en-US" i="1" dirty="0">
                    <a:effectLst/>
                    <a:latin typeface="Helvetica" pitchFamily="2" charset="0"/>
                  </a:rPr>
                  <a:t>the energy of the original electron/photon.</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Transverse energy of a photon candidate measured in ECAL. ET =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pT</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when massless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R9: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inside 3x3 crystals centered on the most energetic crystal in the supercluster and the supercluster energy. This variable makes a good separation between unconverted photons (energy not spread in tracker) and converted photons (energy spread by B-field before reaching ECAL) and is used to make this separation in the photon object.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 Ratio of energy deposited in nearest HCAL tower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and energy deposited in its supercluster.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Sigma_ieie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weighted standard deviation of a single crystal’s </a:t>
                </a:r>
                <a14:m>
                  <m:oMath xmlns:m="http://schemas.openxmlformats.org/officeDocument/2006/math">
                    <m:r>
                      <a:rPr lang="en-US" b="0" i="1"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5x5 crystals centered at the crystal with maximum energy.</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Jets have much larger spread in multiple crystals than photons.</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p>
            </p:txBody>
          </p:sp>
        </mc:Choice>
        <mc:Fallback xmlns="">
          <p:sp>
            <p:nvSpPr>
              <p:cNvPr id="3" name="Notes Placeholder 2"/>
              <p:cNvSpPr>
                <a:spLocks noGrp="1"/>
              </p:cNvSpPr>
              <p:nvPr>
                <p:ph type="body" idx="1"/>
              </p:nvPr>
            </p:nvSpPr>
            <p:spPr/>
            <p:txBody>
              <a:bodyPr/>
              <a:lstStyle/>
              <a:p>
                <a:r>
                  <a:rPr lang="en-US" dirty="0"/>
                  <a:t>Important to note why each variable is used as a cut. Supercluster is a region in (</a:t>
                </a:r>
                <a:r>
                  <a:rPr lang="en-US" dirty="0" err="1"/>
                  <a:t>eta,phi</a:t>
                </a:r>
                <a:r>
                  <a:rPr lang="en-US" dirty="0"/>
                  <a:t>) space that contains all of photon candidate’s energy in a small eta window and an extended phi window. Extended range in phi is needed due to bending of the particle’s path due to the magnetic field.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R9: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Ratio of energy deposited in ECAL inside 3x3 crystals centered on the most energetic crystal in the supercluster and the supercluster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 Ratio of energy deposited in nearest HCAL tower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and energy deposited in its supercluster.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Sigma_ieie</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weighted standard deviation of a single crystal’s </a:t>
                </a:r>
                <a:r>
                  <a:rPr lang="en-US" b="0" i="0" dirty="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a:t>𝜂</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5x5 crystals centered at the crystal with maximum energy.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16</a:t>
            </a:fld>
            <a:endParaRPr lang="en-US"/>
          </a:p>
        </p:txBody>
      </p:sp>
    </p:spTree>
    <p:extLst>
      <p:ext uri="{BB962C8B-B14F-4D97-AF65-F5344CB8AC3E}">
        <p14:creationId xmlns:p14="http://schemas.microsoft.com/office/powerpoint/2010/main" val="2887365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make sure photon candidates are isolated. It’s a good way to discriminate against fake photons from jet </a:t>
            </a:r>
            <a:r>
              <a:rPr lang="en-US" dirty="0" err="1"/>
              <a:t>deacys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E</a:t>
            </a:r>
            <a:r>
              <a:rPr lang="en-US"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photon candidates within a cone of radius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 excluding candidate photon.</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Tracker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track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within a cone of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Charged had iso: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Sum of </a:t>
            </a:r>
            <a:r>
              <a:rPr lang="en-US"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of all charged hadron candidates within a cone of radius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 0.3.</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E-veto: </a:t>
            </a: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Checks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that no electron candidate track matches photon candidate supercluster.</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 name="Slide Number Placeholder 3"/>
          <p:cNvSpPr>
            <a:spLocks noGrp="1"/>
          </p:cNvSpPr>
          <p:nvPr>
            <p:ph type="sldNum" sz="quarter" idx="5"/>
          </p:nvPr>
        </p:nvSpPr>
        <p:spPr/>
        <p:txBody>
          <a:bodyPr/>
          <a:lstStyle/>
          <a:p>
            <a:fld id="{3BFE8834-690E-6A45-814F-91A3AE4A7A96}" type="slidenum">
              <a:rPr lang="en-US" smtClean="0"/>
              <a:t>17</a:t>
            </a:fld>
            <a:endParaRPr lang="en-US"/>
          </a:p>
        </p:txBody>
      </p:sp>
    </p:spTree>
    <p:extLst>
      <p:ext uri="{BB962C8B-B14F-4D97-AF65-F5344CB8AC3E}">
        <p14:creationId xmlns:p14="http://schemas.microsoft.com/office/powerpoint/2010/main" val="4025407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selections are optimized for low mass diphoton search, the requirement of at least one diphoton ensure that photons are sufficiently. DO NOT MENTION BAD EFFICIENCY PROBLEMS!</a:t>
            </a:r>
          </a:p>
        </p:txBody>
      </p:sp>
      <p:sp>
        <p:nvSpPr>
          <p:cNvPr id="4" name="Slide Number Placeholder 3"/>
          <p:cNvSpPr>
            <a:spLocks noGrp="1"/>
          </p:cNvSpPr>
          <p:nvPr>
            <p:ph type="sldNum" sz="quarter" idx="5"/>
          </p:nvPr>
        </p:nvSpPr>
        <p:spPr/>
        <p:txBody>
          <a:bodyPr/>
          <a:lstStyle/>
          <a:p>
            <a:fld id="{3BFE8834-690E-6A45-814F-91A3AE4A7A96}" type="slidenum">
              <a:rPr lang="en-US" smtClean="0"/>
              <a:t>18</a:t>
            </a:fld>
            <a:endParaRPr lang="en-US"/>
          </a:p>
        </p:txBody>
      </p:sp>
    </p:spTree>
    <p:extLst>
      <p:ext uri="{BB962C8B-B14F-4D97-AF65-F5344CB8AC3E}">
        <p14:creationId xmlns:p14="http://schemas.microsoft.com/office/powerpoint/2010/main" val="2625732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19</a:t>
            </a:fld>
            <a:endParaRPr lang="en-US"/>
          </a:p>
        </p:txBody>
      </p:sp>
    </p:spTree>
    <p:extLst>
      <p:ext uri="{BB962C8B-B14F-4D97-AF65-F5344CB8AC3E}">
        <p14:creationId xmlns:p14="http://schemas.microsoft.com/office/powerpoint/2010/main" val="1394463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a:t>
            </a:fld>
            <a:endParaRPr lang="en-US"/>
          </a:p>
        </p:txBody>
      </p:sp>
    </p:spTree>
    <p:extLst>
      <p:ext uri="{BB962C8B-B14F-4D97-AF65-F5344CB8AC3E}">
        <p14:creationId xmlns:p14="http://schemas.microsoft.com/office/powerpoint/2010/main" val="2612102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20</a:t>
            </a:fld>
            <a:endParaRPr lang="en-US"/>
          </a:p>
        </p:txBody>
      </p:sp>
    </p:spTree>
    <p:extLst>
      <p:ext uri="{BB962C8B-B14F-4D97-AF65-F5344CB8AC3E}">
        <p14:creationId xmlns:p14="http://schemas.microsoft.com/office/powerpoint/2010/main" val="3027112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21</a:t>
            </a:fld>
            <a:endParaRPr lang="en-US"/>
          </a:p>
        </p:txBody>
      </p:sp>
    </p:spTree>
    <p:extLst>
      <p:ext uri="{BB962C8B-B14F-4D97-AF65-F5344CB8AC3E}">
        <p14:creationId xmlns:p14="http://schemas.microsoft.com/office/powerpoint/2010/main" val="2794906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22</a:t>
            </a:fld>
            <a:endParaRPr lang="en-US"/>
          </a:p>
        </p:txBody>
      </p:sp>
    </p:spTree>
    <p:extLst>
      <p:ext uri="{BB962C8B-B14F-4D97-AF65-F5344CB8AC3E}">
        <p14:creationId xmlns:p14="http://schemas.microsoft.com/office/powerpoint/2010/main" val="2433304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23</a:t>
            </a:fld>
            <a:endParaRPr lang="en-US"/>
          </a:p>
        </p:txBody>
      </p:sp>
    </p:spTree>
    <p:extLst>
      <p:ext uri="{BB962C8B-B14F-4D97-AF65-F5344CB8AC3E}">
        <p14:creationId xmlns:p14="http://schemas.microsoft.com/office/powerpoint/2010/main" val="1102511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Analysis sensitivity:</a:t>
                </a:r>
              </a:p>
              <a:p>
                <a:pPr marL="0" indent="0">
                  <a:buSzPct val="80000"/>
                  <a:buNone/>
                  <a:tabLst>
                    <a:tab pos="1057275" algn="l"/>
                  </a:tabLst>
                </a:pPr>
                <a:r>
                  <a:rPr lang="en-US" sz="1200" b="1"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How to increase analysis sensitivity:</a:t>
                </a:r>
              </a:p>
              <a:p>
                <a:pPr lvl="1">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Statistics</a:t>
                </a:r>
              </a:p>
              <a:p>
                <a:pPr lvl="1">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estimation of background</a:t>
                </a:r>
              </a:p>
              <a:p>
                <a:pPr lvl="1">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event selection procedure</a:t>
                </a:r>
              </a:p>
              <a:p>
                <a:pPr lvl="1"/>
                <a:endParaRPr lang="en-US" sz="1200" i="0" dirty="0">
                  <a:effectLst/>
                  <a:latin typeface="CMU Serif Roman" panose="02000603000000000000" pitchFamily="2" charset="0"/>
                  <a:ea typeface="CMU Serif Roman" panose="02000603000000000000" pitchFamily="2" charset="0"/>
                  <a:cs typeface="CMU Serif Roman" panose="02000603000000000000" pitchFamily="2" charset="0"/>
                </a:endParaRPr>
              </a:p>
              <a:p>
                <a:pPr marL="0" lvl="0" indent="0">
                  <a:buFont typeface="Arial" panose="020B0604020202020204" pitchFamily="34" charset="0"/>
                  <a:buNone/>
                </a:pPr>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Optimal events means events that have signal-like kinematic characteristics, good 4-photon mass resolution, and high scores from the photon multivariate analysis in the “photon-like” region. (From main BDT slide)</a:t>
                </a:r>
              </a:p>
              <a:p>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In order to increase the sensitivity of the analysis, the events are divided into categories, such that “high-performance” categories are characterized by a higher signal-to-background ratio and/or better mass resolution. The categorization is performed based on the output of the BDT event classifier.</a:t>
                </a:r>
              </a:p>
              <a:p>
                <a:r>
                  <a:rPr lang="en-US" sz="1200" i="0" dirty="0">
                    <a:effectLst/>
                    <a:latin typeface="CMU Serif Roman" panose="02000603000000000000" pitchFamily="2" charset="0"/>
                    <a:ea typeface="CMU Serif Roman" panose="02000603000000000000" pitchFamily="2" charset="0"/>
                    <a:cs typeface="CMU Serif Roman" panose="02000603000000000000" pitchFamily="2" charset="0"/>
                  </a:rPr>
                  <a:t>Higher signal to background comes from the fact that we’re choosing BDT scores with optimal event characteristics such that with real data, more potential signal events would be retained.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one </a:t>
                </a:r>
                <a:r>
                  <a:rPr lang="en-US" sz="1200" u="sng"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categoryis</a:t>
                </a:r>
                <a:r>
                  <a:rPr lang="en-US" sz="12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used and only the events within that category are kept.</a:t>
                </a:r>
                <a:endParaRPr lang="en-US" sz="1200" i="0" u="sng" dirty="0">
                  <a:effectLst/>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directly improves sensitivity!!! Your ability to extract a signal event is increased due to the optimal event characteristics of events within this category.</a:t>
                </a:r>
              </a:p>
            </p:txBody>
          </p:sp>
        </mc:Choice>
        <mc:Fallback xmlns="">
          <p:sp>
            <p:nvSpPr>
              <p:cNvPr id="3" name="Notes Placeholder 2"/>
              <p:cNvSpPr>
                <a:spLocks noGrp="1"/>
              </p:cNvSpPr>
              <p:nvPr>
                <p:ph type="body" idx="1"/>
              </p:nvPr>
            </p:nvSpPr>
            <p:spPr/>
            <p:txBody>
              <a:bodyPr/>
              <a:lstStyle/>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Region: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115&lt;𝑚_𝛾𝛾𝛾𝛾&lt;135</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r>
                  <a:rPr lang="en-US" sz="1200" b="1"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110&lt;𝑚_𝛾𝛾𝛾𝛾&lt;115)</a:t>
                </a:r>
                <a:r>
                  <a:rPr lang="en-US" sz="1200" b="0" i="0">
                    <a:solidFill>
                      <a:srgbClr val="0C2340"/>
                    </a:solidFill>
                    <a:latin typeface="Cambria Math" panose="02040503050406030204" pitchFamily="18" charset="0"/>
                    <a:ea typeface="Cambria Math" panose="02040503050406030204" pitchFamily="18"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135&lt;𝑚_𝛾𝛾𝛾𝛾&lt;180)</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24</a:t>
            </a:fld>
            <a:endParaRPr lang="en-US"/>
          </a:p>
        </p:txBody>
      </p:sp>
    </p:spTree>
    <p:extLst>
      <p:ext uri="{BB962C8B-B14F-4D97-AF65-F5344CB8AC3E}">
        <p14:creationId xmlns:p14="http://schemas.microsoft.com/office/powerpoint/2010/main" val="4240222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25</a:t>
            </a:fld>
            <a:endParaRPr lang="en-US"/>
          </a:p>
        </p:txBody>
      </p:sp>
    </p:spTree>
    <p:extLst>
      <p:ext uri="{BB962C8B-B14F-4D97-AF65-F5344CB8AC3E}">
        <p14:creationId xmlns:p14="http://schemas.microsoft.com/office/powerpoint/2010/main" val="54069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testing events from the event selection BDT are used. Line 384 AN. Don’t need to mention it since it’s distracting.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boundary cuts have not been applied before generating signal models yet due to issues with that step, although normally these cuts would be applied.</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200" b="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latin typeface="Cambria Math" panose="02040503050406030204" pitchFamily="18" charset="0"/>
                            <a:ea typeface="CMU Serif Roman" panose="02000603000000000000" pitchFamily="2" charset="0"/>
                            <a:cs typeface="CMU Serif Roman" panose="02000603000000000000" pitchFamily="2" charset="0"/>
                          </a:rPr>
                          <m:t>𝜎</m:t>
                        </m:r>
                      </m:e>
                      <m:sub>
                        <m:r>
                          <a:rPr lang="en-US" sz="1200" b="0" i="1" smtClean="0">
                            <a:latin typeface="Cambria Math" panose="02040503050406030204" pitchFamily="18" charset="0"/>
                            <a:ea typeface="CMU Serif Roman" panose="02000603000000000000" pitchFamily="2" charset="0"/>
                            <a:cs typeface="CMU Serif Roman" panose="02000603000000000000" pitchFamily="2" charset="0"/>
                          </a:rPr>
                          <m:t>𝑒𝑓𝑓</m:t>
                        </m:r>
                      </m:sub>
                    </m:sSub>
                  </m:oMath>
                </a14:m>
                <a:r>
                  <a:rPr lang="en-US" sz="1200" dirty="0">
                    <a:latin typeface="CMU Serif Roman" panose="02000603000000000000" pitchFamily="2" charset="0"/>
                    <a:ea typeface="CMU Serif Roman" panose="02000603000000000000" pitchFamily="2" charset="0"/>
                    <a:cs typeface="CMU Serif Roman" panose="02000603000000000000" pitchFamily="2" charset="0"/>
                  </a:rPr>
                  <a:t> refers to the region in which 68% of signal events are contained and FWHM to the Full Width Half Maximum of the parametric model.</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testing events from the event selection BDT are used. Line 384 AN. Don’t need to mention it since it’s distracting.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boundary cuts have not been applied before generating signal models yet due to issues with that step, although normally these cuts would be applied.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latin typeface="Cambria Math" panose="02040503050406030204" pitchFamily="18" charset="0"/>
                    <a:ea typeface="CMU Serif Roman" panose="02000603000000000000" pitchFamily="2" charset="0"/>
                    <a:cs typeface="CMU Serif Roman" panose="02000603000000000000" pitchFamily="2" charset="0"/>
                  </a:rPr>
                  <a:t>𝜎_𝑒𝑓𝑓</a:t>
                </a:r>
                <a:r>
                  <a:rPr lang="en-US" sz="1200" dirty="0">
                    <a:latin typeface="CMU Serif Roman" panose="02000603000000000000" pitchFamily="2" charset="0"/>
                    <a:ea typeface="CMU Serif Roman" panose="02000603000000000000" pitchFamily="2" charset="0"/>
                    <a:cs typeface="CMU Serif Roman" panose="02000603000000000000" pitchFamily="2" charset="0"/>
                  </a:rPr>
                  <a:t> refers to the region in which 68% of signal events are contained and FWHM to the Full Width Half Maximum of the parametric model.</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26</a:t>
            </a:fld>
            <a:endParaRPr lang="en-US"/>
          </a:p>
        </p:txBody>
      </p:sp>
    </p:spTree>
    <p:extLst>
      <p:ext uri="{BB962C8B-B14F-4D97-AF65-F5344CB8AC3E}">
        <p14:creationId xmlns:p14="http://schemas.microsoft.com/office/powerpoint/2010/main" val="1080353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27</a:t>
            </a:fld>
            <a:endParaRPr lang="en-US"/>
          </a:p>
        </p:txBody>
      </p:sp>
    </p:spTree>
    <p:extLst>
      <p:ext uri="{BB962C8B-B14F-4D97-AF65-F5344CB8AC3E}">
        <p14:creationId xmlns:p14="http://schemas.microsoft.com/office/powerpoint/2010/main" val="3452769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Need 100k events for deep learning model</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Facts about previous analysis: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 2 analysis looked at 2016–2018 data</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132 fb</a:t>
                </a:r>
                <a:r>
                  <a:rPr lang="en-US" sz="12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raw statistics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limits on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𝜎</m:t>
                    </m:r>
                    <m:d>
                      <m:d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d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𝑝𝑝</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e>
                    </m:d>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 × </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𝐵𝑟</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0.80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 and 0.26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62 GeV</a:t>
                </a:r>
              </a:p>
              <a:p>
                <a:pPr lvl="0">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Dedicated MC background samples such that requiring 4 photons is less computationally expensive. Would need custom samples though…</a:t>
                </a:r>
              </a:p>
            </p:txBody>
          </p:sp>
        </mc:Choice>
        <mc:Fallback xmlns="">
          <p:sp>
            <p:nvSpPr>
              <p:cNvPr id="3" name="Notes Placeholder 2"/>
              <p:cNvSpPr>
                <a:spLocks noGrp="1"/>
              </p:cNvSpPr>
              <p:nvPr>
                <p:ph type="body" idx="1"/>
              </p:nvPr>
            </p:nvSpPr>
            <p:spPr/>
            <p:txBody>
              <a:bodyPr/>
              <a:lstStyle/>
              <a:p>
                <a:r>
                  <a:rPr lang="en-US" sz="1200" dirty="0"/>
                  <a:t>Need 100k events for deep learning model</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Facts about previous analysis: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Run 2 analysis looked at 2016–2018 data</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132 fb</a:t>
                </a:r>
                <a:r>
                  <a:rPr lang="en-US" sz="12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raw statistics</a:t>
                </a:r>
              </a:p>
              <a:p>
                <a:pPr lvl="1">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limits 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𝜎(𝑝𝑝→ℎ)  × 𝐵𝑟(ℎ→𝑎𝑎→𝛾𝛾𝛾𝛾)</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of 0.80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 and 0.26 fb for m</a:t>
                </a:r>
                <a:r>
                  <a:rPr lang="en-US" sz="12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62 GeV</a:t>
                </a:r>
              </a:p>
              <a:p>
                <a:pPr lvl="0">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Dedicated MC background samples such that requiring 4 photons is less computationally expensive. Would need custom samples though…</a:t>
                </a:r>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28</a:t>
            </a:fld>
            <a:endParaRPr lang="en-US"/>
          </a:p>
        </p:txBody>
      </p:sp>
    </p:spTree>
    <p:extLst>
      <p:ext uri="{BB962C8B-B14F-4D97-AF65-F5344CB8AC3E}">
        <p14:creationId xmlns:p14="http://schemas.microsoft.com/office/powerpoint/2010/main" val="3316955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a:p>
            <a:pPr marL="0" indent="0">
              <a:buSzPct val="80000"/>
              <a:buFont typeface="+mj-lt"/>
              <a:buNone/>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REMEMBER TO INCLUDE PLOTS!!!!!!!</a:t>
            </a:r>
          </a:p>
        </p:txBody>
      </p:sp>
      <p:sp>
        <p:nvSpPr>
          <p:cNvPr id="4" name="Slide Number Placeholder 3"/>
          <p:cNvSpPr>
            <a:spLocks noGrp="1"/>
          </p:cNvSpPr>
          <p:nvPr>
            <p:ph type="sldNum" sz="quarter" idx="5"/>
          </p:nvPr>
        </p:nvSpPr>
        <p:spPr/>
        <p:txBody>
          <a:bodyPr/>
          <a:lstStyle/>
          <a:p>
            <a:fld id="{3BFE8834-690E-6A45-814F-91A3AE4A7A96}" type="slidenum">
              <a:rPr lang="en-US" smtClean="0"/>
              <a:t>29</a:t>
            </a:fld>
            <a:endParaRPr lang="en-US"/>
          </a:p>
        </p:txBody>
      </p:sp>
    </p:spTree>
    <p:extLst>
      <p:ext uri="{BB962C8B-B14F-4D97-AF65-F5344CB8AC3E}">
        <p14:creationId xmlns:p14="http://schemas.microsoft.com/office/powerpoint/2010/main" val="2913194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shortcomings: hierarchy problem, neutrino masses, dark matter</a:t>
            </a:r>
          </a:p>
          <a:p>
            <a:r>
              <a:rPr lang="en-US" dirty="0"/>
              <a:t>SM has SU(3)_C x SU(2)_L x U(1)_Y internal symmetry</a:t>
            </a:r>
          </a:p>
        </p:txBody>
      </p:sp>
      <p:sp>
        <p:nvSpPr>
          <p:cNvPr id="4" name="Slide Number Placeholder 3"/>
          <p:cNvSpPr>
            <a:spLocks noGrp="1"/>
          </p:cNvSpPr>
          <p:nvPr>
            <p:ph type="sldNum" sz="quarter" idx="5"/>
          </p:nvPr>
        </p:nvSpPr>
        <p:spPr/>
        <p:txBody>
          <a:bodyPr/>
          <a:lstStyle/>
          <a:p>
            <a:fld id="{3BFE8834-690E-6A45-814F-91A3AE4A7A96}" type="slidenum">
              <a:rPr lang="en-US" smtClean="0"/>
              <a:t>3</a:t>
            </a:fld>
            <a:endParaRPr lang="en-US"/>
          </a:p>
        </p:txBody>
      </p:sp>
    </p:spTree>
    <p:extLst>
      <p:ext uri="{BB962C8B-B14F-4D97-AF65-F5344CB8AC3E}">
        <p14:creationId xmlns:p14="http://schemas.microsoft.com/office/powerpoint/2010/main" val="25971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Helvetica" pitchFamily="2" charset="0"/>
              </a:rPr>
              <a:t>The background model is built to describe the shape of the </a:t>
            </a:r>
            <a:r>
              <a:rPr lang="en-US" i="1" dirty="0" err="1">
                <a:effectLst/>
                <a:latin typeface="Helvetica" pitchFamily="2" charset="0"/>
              </a:rPr>
              <a:t>mgggg</a:t>
            </a:r>
            <a:r>
              <a:rPr lang="en-US" i="1" dirty="0">
                <a:effectLst/>
                <a:latin typeface="Helvetica" pitchFamily="2" charset="0"/>
              </a:rPr>
              <a:t> distribution that results from processes other than the signal process. Since the shape of this distribution is not known, different functional forms must be considered in the construction of the background model.</a:t>
            </a:r>
            <a:endParaRPr lang="en-US" dirty="0">
              <a:effectLst/>
              <a:latin typeface="Helvetica" pitchFamily="2" charset="0"/>
            </a:endParaRPr>
          </a:p>
          <a:p>
            <a:endParaRPr lang="en-US" dirty="0">
              <a:effectLst/>
              <a:latin typeface="Helvetica" pitchFamily="2" charset="0"/>
            </a:endParaRPr>
          </a:p>
          <a:p>
            <a:endParaRPr lang="en-US" dirty="0">
              <a:effectLst/>
              <a:latin typeface="Helvetica" pitchFamily="2" charset="0"/>
            </a:endParaRPr>
          </a:p>
          <a:p>
            <a:r>
              <a:rPr lang="en-US" dirty="0">
                <a:effectLst/>
                <a:latin typeface="Helvetica" pitchFamily="2" charset="0"/>
              </a:rPr>
              <a:t>Idea behind choosing a function:</a:t>
            </a:r>
          </a:p>
          <a:p>
            <a:r>
              <a:rPr lang="en-US" i="1" dirty="0">
                <a:effectLst/>
                <a:latin typeface="Helvetica" pitchFamily="2" charset="0"/>
              </a:rPr>
              <a:t>As part of the background modeling procedure, a large set of candidate functions are considered that includes exponentials, Bernstein polynomials, Laurent series, and power law functions. A subset of functions from each family are used to build the background model. For each family, the maximum order of parameters is fixed by means of a likelihood ration test, and the minimum order is determined by applying a requirement on the goodness-of-fit.</a:t>
            </a:r>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3BFE8834-690E-6A45-814F-91A3AE4A7A96}" type="slidenum">
              <a:rPr lang="en-US" smtClean="0"/>
              <a:t>30</a:t>
            </a:fld>
            <a:endParaRPr lang="en-US"/>
          </a:p>
        </p:txBody>
      </p:sp>
    </p:spTree>
    <p:extLst>
      <p:ext uri="{BB962C8B-B14F-4D97-AF65-F5344CB8AC3E}">
        <p14:creationId xmlns:p14="http://schemas.microsoft.com/office/powerpoint/2010/main" val="3548146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31</a:t>
            </a:fld>
            <a:endParaRPr lang="en-US"/>
          </a:p>
        </p:txBody>
      </p:sp>
    </p:spTree>
    <p:extLst>
      <p:ext uri="{BB962C8B-B14F-4D97-AF65-F5344CB8AC3E}">
        <p14:creationId xmlns:p14="http://schemas.microsoft.com/office/powerpoint/2010/main" val="1064437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32</a:t>
            </a:fld>
            <a:endParaRPr lang="en-US"/>
          </a:p>
        </p:txBody>
      </p:sp>
    </p:spTree>
    <p:extLst>
      <p:ext uri="{BB962C8B-B14F-4D97-AF65-F5344CB8AC3E}">
        <p14:creationId xmlns:p14="http://schemas.microsoft.com/office/powerpoint/2010/main" val="537374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33</a:t>
            </a:fld>
            <a:endParaRPr lang="en-US"/>
          </a:p>
        </p:txBody>
      </p:sp>
    </p:spTree>
    <p:extLst>
      <p:ext uri="{BB962C8B-B14F-4D97-AF65-F5344CB8AC3E}">
        <p14:creationId xmlns:p14="http://schemas.microsoft.com/office/powerpoint/2010/main" val="327878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34</a:t>
            </a:fld>
            <a:endParaRPr lang="en-US"/>
          </a:p>
        </p:txBody>
      </p:sp>
    </p:spTree>
    <p:extLst>
      <p:ext uri="{BB962C8B-B14F-4D97-AF65-F5344CB8AC3E}">
        <p14:creationId xmlns:p14="http://schemas.microsoft.com/office/powerpoint/2010/main" val="1102082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Transverse is anything radially outwards, i.e., transverse to the beam direction, z.</a:t>
            </a:r>
          </a:p>
          <a:p>
            <a:r>
              <a:rPr lang="en-US" dirty="0" err="1"/>
              <a:t>Pseudorapidity</a:t>
            </a:r>
            <a:r>
              <a:rPr lang="en-US" dirty="0"/>
              <a:t> is Lorentz invariant under longitudinal boosts (along z).</a:t>
            </a:r>
          </a:p>
        </p:txBody>
      </p:sp>
      <p:sp>
        <p:nvSpPr>
          <p:cNvPr id="4" name="Slide Number Placeholder 3"/>
          <p:cNvSpPr>
            <a:spLocks noGrp="1"/>
          </p:cNvSpPr>
          <p:nvPr>
            <p:ph type="sldNum" sz="quarter" idx="5"/>
          </p:nvPr>
        </p:nvSpPr>
        <p:spPr/>
        <p:txBody>
          <a:bodyPr/>
          <a:lstStyle/>
          <a:p>
            <a:fld id="{3BFE8834-690E-6A45-814F-91A3AE4A7A96}" type="slidenum">
              <a:rPr lang="en-US" smtClean="0"/>
              <a:t>35</a:t>
            </a:fld>
            <a:endParaRPr lang="en-US"/>
          </a:p>
        </p:txBody>
      </p:sp>
    </p:spTree>
    <p:extLst>
      <p:ext uri="{BB962C8B-B14F-4D97-AF65-F5344CB8AC3E}">
        <p14:creationId xmlns:p14="http://schemas.microsoft.com/office/powerpoint/2010/main" val="1582969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36</a:t>
            </a:fld>
            <a:endParaRPr lang="en-US"/>
          </a:p>
        </p:txBody>
      </p:sp>
    </p:spTree>
    <p:extLst>
      <p:ext uri="{BB962C8B-B14F-4D97-AF65-F5344CB8AC3E}">
        <p14:creationId xmlns:p14="http://schemas.microsoft.com/office/powerpoint/2010/main" val="3745947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SU(2) doublet.</a:t>
            </a:r>
          </a:p>
          <a:p>
            <a:r>
              <a:rPr lang="en-US" dirty="0"/>
              <a:t>Q_L is left handed quarks. </a:t>
            </a:r>
            <a:r>
              <a:rPr lang="en-US" dirty="0" err="1"/>
              <a:t>d_R</a:t>
            </a:r>
            <a:r>
              <a:rPr lang="en-US" dirty="0"/>
              <a:t> is right handed down-type quarks. </a:t>
            </a:r>
            <a:r>
              <a:rPr lang="en-US" dirty="0" err="1"/>
              <a:t>u_R</a:t>
            </a:r>
            <a:r>
              <a:rPr lang="en-US" dirty="0"/>
              <a:t> is right handed up-type quarks. L_L is left handed leptons. </a:t>
            </a:r>
            <a:r>
              <a:rPr lang="en-US" dirty="0" err="1"/>
              <a:t>e_R</a:t>
            </a:r>
            <a:r>
              <a:rPr lang="en-US" dirty="0"/>
              <a:t> is right handed leptons. HC is Hermitian conjugate.</a:t>
            </a:r>
          </a:p>
          <a:p>
            <a:r>
              <a:rPr lang="en-US" dirty="0"/>
              <a:t>4x4 generators are why </a:t>
            </a:r>
            <a:r>
              <a:rPr lang="en-US" dirty="0" err="1"/>
              <a:t>e^Xt</a:t>
            </a:r>
            <a:r>
              <a:rPr lang="en-US" dirty="0"/>
              <a:t> retains G^0. t2 is (0 1 // -1 0) and yields the G^0 back when multiplying it out.</a:t>
            </a:r>
          </a:p>
          <a:p>
            <a:pPr algn="l"/>
            <a:r>
              <a:rPr lang="en-US" dirty="0"/>
              <a:t>Unitary gauge allows me to get rid of the exponential.</a:t>
            </a:r>
          </a:p>
        </p:txBody>
      </p:sp>
      <p:sp>
        <p:nvSpPr>
          <p:cNvPr id="4" name="Slide Number Placeholder 3"/>
          <p:cNvSpPr>
            <a:spLocks noGrp="1"/>
          </p:cNvSpPr>
          <p:nvPr>
            <p:ph type="sldNum" sz="quarter" idx="5"/>
          </p:nvPr>
        </p:nvSpPr>
        <p:spPr/>
        <p:txBody>
          <a:bodyPr/>
          <a:lstStyle/>
          <a:p>
            <a:fld id="{3BFE8834-690E-6A45-814F-91A3AE4A7A96}" type="slidenum">
              <a:rPr lang="en-US" smtClean="0"/>
              <a:t>37</a:t>
            </a:fld>
            <a:endParaRPr lang="en-US"/>
          </a:p>
        </p:txBody>
      </p:sp>
    </p:spTree>
    <p:extLst>
      <p:ext uri="{BB962C8B-B14F-4D97-AF65-F5344CB8AC3E}">
        <p14:creationId xmlns:p14="http://schemas.microsoft.com/office/powerpoint/2010/main" val="27177396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Excluding h mixing terms from Phi and only considering the </a:t>
            </a:r>
            <a:r>
              <a:rPr lang="en-US" dirty="0" err="1"/>
              <a:t>vev</a:t>
            </a:r>
            <a:r>
              <a:rPr lang="en-US" dirty="0"/>
              <a:t> in the doublet.</a:t>
            </a:r>
          </a:p>
        </p:txBody>
      </p:sp>
      <p:sp>
        <p:nvSpPr>
          <p:cNvPr id="4" name="Slide Number Placeholder 3"/>
          <p:cNvSpPr>
            <a:spLocks noGrp="1"/>
          </p:cNvSpPr>
          <p:nvPr>
            <p:ph type="sldNum" sz="quarter" idx="5"/>
          </p:nvPr>
        </p:nvSpPr>
        <p:spPr/>
        <p:txBody>
          <a:bodyPr/>
          <a:lstStyle/>
          <a:p>
            <a:fld id="{3BFE8834-690E-6A45-814F-91A3AE4A7A96}" type="slidenum">
              <a:rPr lang="en-US" smtClean="0"/>
              <a:t>38</a:t>
            </a:fld>
            <a:endParaRPr lang="en-US"/>
          </a:p>
        </p:txBody>
      </p:sp>
    </p:spTree>
    <p:extLst>
      <p:ext uri="{BB962C8B-B14F-4D97-AF65-F5344CB8AC3E}">
        <p14:creationId xmlns:p14="http://schemas.microsoft.com/office/powerpoint/2010/main" val="7720087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Rho = 1 is an experimental observation but it technically is 1.0004 – something offset slightly.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FCNC is when you change quark flavor without a W boson (hence the neutral).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Any tree-level FCNC contribution from the scalar sector is avoided if each sector of fermions, up, down, and leptons, couples to only one of the doublets. Then the Yukawa couplings of all three neutral Higgs mass eigenstates remain aligned to the fermion mass matrices and are simultaneously diagonalized, e.g. can’t do H/A -&gt; </a:t>
                </a:r>
                <a:r>
                  <a:rPr lang="en-US" u="none" dirty="0" err="1">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tc</a:t>
                </a:r>
                <a:r>
                  <a:rPr lang="en-US"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but can do H/A -&gt; </a:t>
                </a:r>
                <a:r>
                  <a:rPr lang="en-US" u="none" dirty="0" err="1">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ccbar</a:t>
                </a:r>
                <a:endPar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err="1">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i</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refers to which </a:t>
                </a:r>
                <a:r>
                  <a:rPr lang="en-US" sz="1200" u="none" dirty="0" err="1">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multiplet</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you’re looking at.</a:t>
                </a:r>
                <a:b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b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Higgs doublet has (T_3, Y) of (1/2,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Singlet: one value of 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Doublet: two values of T (+1/2, -1/2)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Septet: seven values of T (3,2,1,0,-1,-2,-3)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Anything</a:t>
                </a:r>
                <a:r>
                  <a:rPr lang="en-US" sz="1200" u="none" baseline="0"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not in that list, e.g., t</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riplets,</a:t>
                </a:r>
                <a:r>
                  <a:rPr lang="en-US" sz="1200" u="none" baseline="0"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need specially chosen</a:t>
                </a:r>
                <a:r>
                  <a:rPr lang="en-US" sz="1200" u="none" baseline="0"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(contrived)</a:t>
                </a:r>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VEV for rho </a:t>
                </a:r>
                <a14:m>
                  <m:oMath xmlns:m="http://schemas.openxmlformats.org/officeDocument/2006/math">
                    <m:r>
                      <a:rPr lang="en-US" sz="1200" b="0" i="1" u="none" smtClean="0">
                        <a:solidFill>
                          <a:schemeClr val="bg1"/>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1200"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 1</a:t>
                </a:r>
              </a:p>
              <a:p>
                <a:endParaRPr lang="en-US" u="none"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refers to which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multiplet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you’re looking at.</a:t>
                </a:r>
                <a:b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b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doublet has (T_3, Y) of (1/2,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Singlet: one value of 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Doublet: two values of T (+1/2, -1/2)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Septet: seven values of T (3,2,1,0,-1,-2,-3)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E.g. triplets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etc</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need contrived VEV for rho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39</a:t>
            </a:fld>
            <a:endParaRPr lang="en-US"/>
          </a:p>
        </p:txBody>
      </p:sp>
    </p:spTree>
    <p:extLst>
      <p:ext uri="{BB962C8B-B14F-4D97-AF65-F5344CB8AC3E}">
        <p14:creationId xmlns:p14="http://schemas.microsoft.com/office/powerpoint/2010/main" val="3548949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physics means more particles, e.g., pseudoscalar bosons.</a:t>
            </a:r>
          </a:p>
          <a:p>
            <a:r>
              <a:rPr lang="en-US" dirty="0"/>
              <a:t>”And more” can refer to additional sources of CP-violation. Higgs could be a pseudo-Goldstone boson from a greater gauge group, which would explain the low mass.  There could also be an answer to unified gauge coupling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hierarchy problem is related to the EW scale (Higgs VEV) being so small relative to Planck scale NOT the Higgs mass. Large corrections are needed to keep the Higgs mass low where it is… Fine tuning problem</a:t>
            </a:r>
          </a:p>
          <a:p>
            <a:r>
              <a:rPr lang="en-US" dirty="0"/>
              <a:t>I’m looking for pseudoscalar bosons  (CP-odd, e.g., imaginary bottom half of Higgs doublet). Many models predict pseudoscalars and leave a large phase space to be explored.</a:t>
            </a:r>
          </a:p>
        </p:txBody>
      </p:sp>
      <p:sp>
        <p:nvSpPr>
          <p:cNvPr id="4" name="Slide Number Placeholder 3"/>
          <p:cNvSpPr>
            <a:spLocks noGrp="1"/>
          </p:cNvSpPr>
          <p:nvPr>
            <p:ph type="sldNum" sz="quarter" idx="5"/>
          </p:nvPr>
        </p:nvSpPr>
        <p:spPr/>
        <p:txBody>
          <a:bodyPr/>
          <a:lstStyle/>
          <a:p>
            <a:fld id="{3BFE8834-690E-6A45-814F-91A3AE4A7A96}" type="slidenum">
              <a:rPr lang="en-US" smtClean="0"/>
              <a:t>4</a:t>
            </a:fld>
            <a:endParaRPr lang="en-US"/>
          </a:p>
        </p:txBody>
      </p:sp>
    </p:spTree>
    <p:extLst>
      <p:ext uri="{BB962C8B-B14F-4D97-AF65-F5344CB8AC3E}">
        <p14:creationId xmlns:p14="http://schemas.microsoft.com/office/powerpoint/2010/main" val="18665111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 part of G^0 yields the pseudoscalar boson. CP-odd because charge conjugation operator has a complex conjugate which flips the sign of the field.</a:t>
            </a:r>
          </a:p>
        </p:txBody>
      </p:sp>
      <p:sp>
        <p:nvSpPr>
          <p:cNvPr id="4" name="Slide Number Placeholder 3"/>
          <p:cNvSpPr>
            <a:spLocks noGrp="1"/>
          </p:cNvSpPr>
          <p:nvPr>
            <p:ph type="sldNum" sz="quarter" idx="5"/>
          </p:nvPr>
        </p:nvSpPr>
        <p:spPr/>
        <p:txBody>
          <a:bodyPr/>
          <a:lstStyle/>
          <a:p>
            <a:fld id="{3BFE8834-690E-6A45-814F-91A3AE4A7A96}" type="slidenum">
              <a:rPr lang="en-US" smtClean="0"/>
              <a:t>40</a:t>
            </a:fld>
            <a:endParaRPr lang="en-US"/>
          </a:p>
        </p:txBody>
      </p:sp>
    </p:spTree>
    <p:extLst>
      <p:ext uri="{BB962C8B-B14F-4D97-AF65-F5344CB8AC3E}">
        <p14:creationId xmlns:p14="http://schemas.microsoft.com/office/powerpoint/2010/main" val="978924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CMSSW is the event </a:t>
            </a:r>
          </a:p>
        </p:txBody>
      </p:sp>
      <p:sp>
        <p:nvSpPr>
          <p:cNvPr id="4" name="Slide Number Placeholder 3"/>
          <p:cNvSpPr>
            <a:spLocks noGrp="1"/>
          </p:cNvSpPr>
          <p:nvPr>
            <p:ph type="sldNum" sz="quarter" idx="5"/>
          </p:nvPr>
        </p:nvSpPr>
        <p:spPr/>
        <p:txBody>
          <a:bodyPr/>
          <a:lstStyle/>
          <a:p>
            <a:fld id="{3BFE8834-690E-6A45-814F-91A3AE4A7A96}" type="slidenum">
              <a:rPr lang="en-US" smtClean="0"/>
              <a:t>41</a:t>
            </a:fld>
            <a:endParaRPr lang="en-US"/>
          </a:p>
        </p:txBody>
      </p:sp>
    </p:spTree>
    <p:extLst>
      <p:ext uri="{BB962C8B-B14F-4D97-AF65-F5344CB8AC3E}">
        <p14:creationId xmlns:p14="http://schemas.microsoft.com/office/powerpoint/2010/main" val="2361105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Shuffles photons such that any presence of signal is removed from the data. Would expect a signal event to have pairs of photons that form pseudoscalar candidates with the correct mass. This prohibits that and makes it “random”.</a:t>
            </a:r>
          </a:p>
        </p:txBody>
      </p:sp>
      <p:sp>
        <p:nvSpPr>
          <p:cNvPr id="4" name="Slide Number Placeholder 3"/>
          <p:cNvSpPr>
            <a:spLocks noGrp="1"/>
          </p:cNvSpPr>
          <p:nvPr>
            <p:ph type="sldNum" sz="quarter" idx="5"/>
          </p:nvPr>
        </p:nvSpPr>
        <p:spPr/>
        <p:txBody>
          <a:bodyPr/>
          <a:lstStyle/>
          <a:p>
            <a:fld id="{3BFE8834-690E-6A45-814F-91A3AE4A7A96}" type="slidenum">
              <a:rPr lang="en-US" smtClean="0"/>
              <a:t>42</a:t>
            </a:fld>
            <a:endParaRPr lang="en-US"/>
          </a:p>
        </p:txBody>
      </p:sp>
    </p:spTree>
    <p:extLst>
      <p:ext uri="{BB962C8B-B14F-4D97-AF65-F5344CB8AC3E}">
        <p14:creationId xmlns:p14="http://schemas.microsoft.com/office/powerpoint/2010/main" val="38476352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Python-based framework for processing flat tree </a:t>
            </a:r>
            <a:r>
              <a:rPr lang="en-US" dirty="0" err="1"/>
              <a:t>nanoAOD</a:t>
            </a:r>
            <a:r>
              <a:rPr lang="en-US" dirty="0"/>
              <a:t> files. It’s part of the move towards using </a:t>
            </a:r>
            <a:r>
              <a:rPr lang="en-US" dirty="0" err="1"/>
              <a:t>nanoAOD</a:t>
            </a:r>
            <a:r>
              <a:rPr lang="en-US" dirty="0"/>
              <a:t> and replaces the old framework, </a:t>
            </a:r>
            <a:r>
              <a:rPr lang="en-US" dirty="0" err="1"/>
              <a:t>Flashgg</a:t>
            </a:r>
            <a:r>
              <a:rPr lang="en-US" dirty="0"/>
              <a:t>, which processed </a:t>
            </a:r>
            <a:r>
              <a:rPr lang="en-US" dirty="0" err="1"/>
              <a:t>miniAOD</a:t>
            </a:r>
            <a:r>
              <a:rPr lang="en-US" dirty="0"/>
              <a:t> files using CMSSW. (see other backup if necessary)</a:t>
            </a:r>
          </a:p>
          <a:p>
            <a:endParaRPr lang="en-US" dirty="0"/>
          </a:p>
          <a:p>
            <a:r>
              <a:rPr lang="en-US" dirty="0"/>
              <a:t>Columnar: do operations to all events at once rather than per-event. Faster to implement usually (Python).</a:t>
            </a:r>
          </a:p>
          <a:p>
            <a:r>
              <a:rPr lang="en-US" dirty="0"/>
              <a:t>Columnar is faster in the modern implementation using Python. This also works very well with the smaller data sizes (</a:t>
            </a:r>
            <a:r>
              <a:rPr lang="en-US" dirty="0" err="1"/>
              <a:t>nanoAOD</a:t>
            </a:r>
            <a:r>
              <a:rPr lang="en-US" dirty="0"/>
              <a:t>) that CMS now uses. </a:t>
            </a:r>
          </a:p>
          <a:p>
            <a:r>
              <a:rPr lang="en-US" dirty="0"/>
              <a:t>Coffea backend is incredibly efficient and accesses the ROOT file and events list for you. Enable quick start into analysis.</a:t>
            </a:r>
          </a:p>
          <a:p>
            <a:r>
              <a:rPr lang="en-US" dirty="0"/>
              <a:t>Systematics adds variation to events, corrections make MC closer to data, and object selections is easier access to leptons, jets, muons, etc. In current </a:t>
            </a:r>
            <a:r>
              <a:rPr lang="en-US" dirty="0" err="1"/>
              <a:t>HiggsDNA</a:t>
            </a:r>
            <a:r>
              <a:rPr lang="en-US" dirty="0"/>
              <a:t> selections folder.</a:t>
            </a:r>
          </a:p>
        </p:txBody>
      </p:sp>
      <p:sp>
        <p:nvSpPr>
          <p:cNvPr id="4" name="Slide Number Placeholder 3"/>
          <p:cNvSpPr>
            <a:spLocks noGrp="1"/>
          </p:cNvSpPr>
          <p:nvPr>
            <p:ph type="sldNum" sz="quarter" idx="5"/>
          </p:nvPr>
        </p:nvSpPr>
        <p:spPr/>
        <p:txBody>
          <a:bodyPr/>
          <a:lstStyle/>
          <a:p>
            <a:fld id="{3BFE8834-690E-6A45-814F-91A3AE4A7A96}" type="slidenum">
              <a:rPr lang="en-US" smtClean="0"/>
              <a:t>43</a:t>
            </a:fld>
            <a:endParaRPr lang="en-US"/>
          </a:p>
        </p:txBody>
      </p:sp>
    </p:spTree>
    <p:extLst>
      <p:ext uri="{BB962C8B-B14F-4D97-AF65-F5344CB8AC3E}">
        <p14:creationId xmlns:p14="http://schemas.microsoft.com/office/powerpoint/2010/main" val="4190953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why each variable is used as a cut. Not important to mention the values beyond resolution(?) of photons below 15 GeV</a:t>
            </a:r>
          </a:p>
          <a:p>
            <a:r>
              <a:rPr lang="en-US" dirty="0"/>
              <a:t>ON A HIGHER LEVEL (NOT ABOUT CANDIDATES):</a:t>
            </a:r>
          </a:p>
          <a:p>
            <a:r>
              <a:rPr lang="en-US" dirty="0"/>
              <a:t>HLT cuts are applied such that simulation and data align</a:t>
            </a:r>
          </a:p>
          <a:p>
            <a:r>
              <a:rPr lang="en-US" dirty="0"/>
              <a:t>Options 1-3 mimic cuts for </a:t>
            </a:r>
            <a:r>
              <a:rPr lang="en-US" dirty="0" err="1"/>
              <a:t>miniAOD</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44</a:t>
            </a:fld>
            <a:endParaRPr lang="en-US"/>
          </a:p>
        </p:txBody>
      </p:sp>
    </p:spTree>
    <p:extLst>
      <p:ext uri="{BB962C8B-B14F-4D97-AF65-F5344CB8AC3E}">
        <p14:creationId xmlns:p14="http://schemas.microsoft.com/office/powerpoint/2010/main" val="23472800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100k events required to make deep learning worth it.</a:t>
            </a:r>
          </a:p>
          <a:p>
            <a:r>
              <a:rPr lang="en-US" dirty="0"/>
              <a:t>BDT are way easier but can be outperformed with larger training sets.</a:t>
            </a:r>
          </a:p>
          <a:p>
            <a:r>
              <a:rPr lang="en-US" dirty="0"/>
              <a:t>Deep learning might remove some of the questions about which variables should we train the BDT with.</a:t>
            </a:r>
          </a:p>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45</a:t>
            </a:fld>
            <a:endParaRPr lang="en-US"/>
          </a:p>
        </p:txBody>
      </p:sp>
    </p:spTree>
    <p:extLst>
      <p:ext uri="{BB962C8B-B14F-4D97-AF65-F5344CB8AC3E}">
        <p14:creationId xmlns:p14="http://schemas.microsoft.com/office/powerpoint/2010/main" val="29942983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FE8834-690E-6A45-814F-91A3AE4A7A96}" type="slidenum">
              <a:rPr lang="en-US" smtClean="0"/>
              <a:t>46</a:t>
            </a:fld>
            <a:endParaRPr lang="en-US"/>
          </a:p>
        </p:txBody>
      </p:sp>
    </p:spTree>
    <p:extLst>
      <p:ext uri="{BB962C8B-B14F-4D97-AF65-F5344CB8AC3E}">
        <p14:creationId xmlns:p14="http://schemas.microsoft.com/office/powerpoint/2010/main" val="10047229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47</a:t>
            </a:fld>
            <a:endParaRPr lang="en-US"/>
          </a:p>
        </p:txBody>
      </p:sp>
    </p:spTree>
    <p:extLst>
      <p:ext uri="{BB962C8B-B14F-4D97-AF65-F5344CB8AC3E}">
        <p14:creationId xmlns:p14="http://schemas.microsoft.com/office/powerpoint/2010/main" val="2385306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48</a:t>
            </a:fld>
            <a:endParaRPr lang="en-US"/>
          </a:p>
        </p:txBody>
      </p:sp>
    </p:spTree>
    <p:extLst>
      <p:ext uri="{BB962C8B-B14F-4D97-AF65-F5344CB8AC3E}">
        <p14:creationId xmlns:p14="http://schemas.microsoft.com/office/powerpoint/2010/main" val="40753654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49</a:t>
            </a:fld>
            <a:endParaRPr lang="en-US"/>
          </a:p>
        </p:txBody>
      </p:sp>
    </p:spTree>
    <p:extLst>
      <p:ext uri="{BB962C8B-B14F-4D97-AF65-F5344CB8AC3E}">
        <p14:creationId xmlns:p14="http://schemas.microsoft.com/office/powerpoint/2010/main" val="1357204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 what am I doing? Basic why is it interesting?</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 – theory stuff</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and CMS – also mention service work here briefly</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 – signal MC and event mixing part</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 cuts, BDT, categorization</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 signal modelling + note on background fits</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 – exactly what it sounds like</a:t>
            </a:r>
          </a:p>
          <a:p>
            <a:pPr marL="669925" indent="-669925">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 – put everything together for questions</a:t>
            </a:r>
          </a:p>
        </p:txBody>
      </p:sp>
      <p:sp>
        <p:nvSpPr>
          <p:cNvPr id="4" name="Slide Number Placeholder 3"/>
          <p:cNvSpPr>
            <a:spLocks noGrp="1"/>
          </p:cNvSpPr>
          <p:nvPr>
            <p:ph type="sldNum" sz="quarter" idx="5"/>
          </p:nvPr>
        </p:nvSpPr>
        <p:spPr/>
        <p:txBody>
          <a:bodyPr/>
          <a:lstStyle/>
          <a:p>
            <a:fld id="{3BFE8834-690E-6A45-814F-91A3AE4A7A96}" type="slidenum">
              <a:rPr lang="en-US" smtClean="0"/>
              <a:t>5</a:t>
            </a:fld>
            <a:endParaRPr lang="en-US"/>
          </a:p>
        </p:txBody>
      </p:sp>
    </p:spTree>
    <p:extLst>
      <p:ext uri="{BB962C8B-B14F-4D97-AF65-F5344CB8AC3E}">
        <p14:creationId xmlns:p14="http://schemas.microsoft.com/office/powerpoint/2010/main" val="2207347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erif Roman" panose="02000603000000000000" pitchFamily="2" charset="0"/>
                <a:ea typeface="CMU Serif Roman" panose="02000603000000000000" pitchFamily="2" charset="0"/>
                <a:cs typeface="CMU Serif Roman" panose="02000603000000000000" pitchFamily="2" charset="0"/>
              </a:rPr>
              <a:t>Efficiencies curve for one of the best event selection BDT models. A match between train/test curves and their associated area under curve (AUC) indicates a lack of overtraining.</a:t>
            </a:r>
          </a:p>
          <a:p>
            <a:r>
              <a:rPr lang="en-US" sz="1200" dirty="0">
                <a:latin typeface="CMU Serif Roman" panose="02000603000000000000" pitchFamily="2" charset="0"/>
                <a:ea typeface="CMU Serif Roman" panose="02000603000000000000" pitchFamily="2" charset="0"/>
                <a:cs typeface="CMU Serif Roman" panose="02000603000000000000" pitchFamily="2" charset="0"/>
              </a:rPr>
              <a:t>Overtraining check by comparing prediction distribution of trained event selection BDT model for m</a:t>
            </a:r>
            <a:r>
              <a:rPr lang="en-US" sz="12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1200" dirty="0">
                <a:latin typeface="CMU Serif Roman" panose="02000603000000000000" pitchFamily="2" charset="0"/>
                <a:ea typeface="CMU Serif Roman" panose="02000603000000000000" pitchFamily="2" charset="0"/>
                <a:cs typeface="CMU Serif Roman" panose="02000603000000000000" pitchFamily="2" charset="0"/>
              </a:rPr>
              <a:t> = 15 GeV. Odd/even (train/test) samples should have a similar distribution which would indicate a lack of overtraining.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Efficiency checks can be done for the entire model at once and even/odd checks must be done by nominal mass point.</a:t>
            </a:r>
          </a:p>
          <a:p>
            <a:endParaRPr lang="en-US" dirty="0"/>
          </a:p>
          <a:p>
            <a:r>
              <a:rPr lang="en-US" dirty="0"/>
              <a:t>Early stopping stops the training if no significant improvement in the training metric has been shown after a certain number of epochs (</a:t>
            </a:r>
            <a:r>
              <a:rPr lang="en-US" dirty="0" err="1"/>
              <a:t>i</a:t>
            </a:r>
            <a:r>
              <a:rPr lang="en-US" dirty="0"/>
              <a:t>..e, training rounds). </a:t>
            </a:r>
          </a:p>
          <a:p>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Cross-validation is something I plan to do which can help reduce overtraining even more – if it ends up being necessary.</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50</a:t>
            </a:fld>
            <a:endParaRPr lang="en-US"/>
          </a:p>
        </p:txBody>
      </p:sp>
    </p:spTree>
    <p:extLst>
      <p:ext uri="{BB962C8B-B14F-4D97-AF65-F5344CB8AC3E}">
        <p14:creationId xmlns:p14="http://schemas.microsoft.com/office/powerpoint/2010/main" val="25599662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ct val="80000"/>
                  <a:buFontTx/>
                  <a:buNone/>
                  <a:tabLst>
                    <a:tab pos="1057275" algn="l"/>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Quantify signal/background-like BDT by using categories. Categories are made to optimize AMS. Events with BDT scores inside category boundaries are kept and those outside are removed.</a:t>
                </a: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to choose what BDT score is signal-like enough. Categories are used to determine what BDT score is enough to classify an event as signal.</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AMS in the signal region, where events with BDT scores inside the boundary are kept. Only one category is created.</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the category boundary are applied on top of all analysis selections for all samples.</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minimum of 8 data events in sideband region are required for optimal background estimation and data fitting.</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Region: </a:t>
                </a:r>
                <a14:m>
                  <m:oMath xmlns:m="http://schemas.openxmlformats.org/officeDocument/2006/math">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115&lt;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&lt;135</m:t>
                    </m:r>
                  </m:oMath>
                </a14:m>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14:m>
                  <m:oMath xmlns:m="http://schemas.openxmlformats.org/officeDocument/2006/math">
                    <m:r>
                      <a:rPr lang="en-US" sz="1200" b="1"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110&lt;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&lt;115)</m:t>
                    </m:r>
                    <m:r>
                      <a:rPr lang="en-US" sz="1200" b="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m:t>
                    </m:r>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135&lt;</m:t>
                    </m:r>
                    <m:sSub>
                      <m:sSubPr>
                        <m:ctrlP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r>
                      <a:rPr lang="en-US" sz="1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&lt;180)</m:t>
                    </m:r>
                  </m:oMath>
                </a14:m>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ct val="80000"/>
                  <a:buFontTx/>
                  <a:buNone/>
                  <a:tabLst>
                    <a:tab pos="1057275" algn="l"/>
                  </a:tabLst>
                  <a:defRPr/>
                </a:pPr>
                <a:r>
                  <a:rPr lang="en-US" sz="12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Quantify signal/background-like BDT by using categories. Categories are made to optimize AMS. Events with BDT scores inside category boundaries are kept and those outside are removed.</a:t>
                </a: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to choose what BDT score is signal-like enough. Categories are used to determine what BDT score is enough to classify an event as signal.</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AMS in the signal region, where events with BDT scores inside the boundary are kept. Only one category is created.</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the category boundary are applied on top of all analysis selections for all samples.</a:t>
                </a:r>
              </a:p>
              <a:p>
                <a:pPr>
                  <a:spcBef>
                    <a:spcPts val="1600"/>
                  </a:spcBef>
                  <a:buSzPct val="80000"/>
                  <a:tabLst>
                    <a:tab pos="1057275" algn="l"/>
                  </a:tabLst>
                </a:pPr>
                <a:r>
                  <a:rPr lang="en-US" sz="12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minimum of 8 data events in sideband region are required for optimal background estimation and data fitting.</a:t>
                </a: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Region: </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115&lt;𝑚_𝛾𝛾𝛾𝛾&lt;135</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pPr marL="0" indent="0">
                  <a:buSzPct val="80000"/>
                  <a:buNone/>
                  <a:tabLst>
                    <a:tab pos="1057275" algn="l"/>
                  </a:tabLst>
                </a:pP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Sideband Region: </a:t>
                </a:r>
                <a:r>
                  <a:rPr lang="en-US" sz="1200" b="1"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110&lt;𝑚_𝛾𝛾𝛾𝛾&lt;115)</a:t>
                </a:r>
                <a:r>
                  <a:rPr lang="en-US" sz="1200" b="0" i="0">
                    <a:solidFill>
                      <a:srgbClr val="0C2340"/>
                    </a:solidFill>
                    <a:latin typeface="Cambria Math" panose="02040503050406030204" pitchFamily="18" charset="0"/>
                    <a:ea typeface="Cambria Math" panose="02040503050406030204" pitchFamily="18" charset="0"/>
                    <a:cs typeface="CMU Serif Roman" panose="02000603000000000000" pitchFamily="2" charset="0"/>
                  </a:rPr>
                  <a:t>∪(</a:t>
                </a:r>
                <a:r>
                  <a:rPr lang="en-US" sz="1200" b="0" i="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a:t>135&lt;𝑚_𝛾𝛾𝛾𝛾&lt;180)</a:t>
                </a:r>
                <a:r>
                  <a:rPr lang="en-US" sz="1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GeV</a:t>
                </a:r>
              </a:p>
              <a:p>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51</a:t>
            </a:fld>
            <a:endParaRPr lang="en-US"/>
          </a:p>
        </p:txBody>
      </p:sp>
    </p:spTree>
    <p:extLst>
      <p:ext uri="{BB962C8B-B14F-4D97-AF65-F5344CB8AC3E}">
        <p14:creationId xmlns:p14="http://schemas.microsoft.com/office/powerpoint/2010/main" val="3428079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 3 (2N total + N-1 for normalization </a:t>
            </a:r>
            <a:r>
              <a:rPr lang="en-US" dirty="0">
                <a:sym typeface="Wingdings" pitchFamily="2" charset="2"/>
              </a:rPr>
              <a:t> 2 Gaussian = 5-2 = 3 </a:t>
            </a:r>
            <a:r>
              <a:rPr lang="en-US" dirty="0" err="1">
                <a:sym typeface="Wingdings" pitchFamily="2" charset="2"/>
              </a:rPr>
              <a:t>dof</a:t>
            </a:r>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52</a:t>
            </a:fld>
            <a:endParaRPr lang="en-US"/>
          </a:p>
        </p:txBody>
      </p:sp>
    </p:spTree>
    <p:extLst>
      <p:ext uri="{BB962C8B-B14F-4D97-AF65-F5344CB8AC3E}">
        <p14:creationId xmlns:p14="http://schemas.microsoft.com/office/powerpoint/2010/main" val="2537033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It’s not just that AMS is inherently “better” in general. It’s the only valid choice for our case where s </a:t>
                </a:r>
                <a14:m>
                  <m:oMath xmlns:m="http://schemas.openxmlformats.org/officeDocument/2006/math">
                    <m:r>
                      <a:rPr lang="en-US" b="0" i="1" smtClean="0">
                        <a:latin typeface="Cambria Math" panose="02040503050406030204" pitchFamily="18" charset="0"/>
                      </a:rPr>
                      <m:t>∼</m:t>
                    </m:r>
                  </m:oMath>
                </a14:m>
                <a:r>
                  <a:rPr lang="en-US" dirty="0"/>
                  <a:t> b</a:t>
                </a:r>
                <a:r>
                  <a:rPr lang="en-US" baseline="0" dirty="0"/>
                  <a:t> (due to low statistics of all processes). Plot shows how AMS is a much better estimation of significance (Z_0) than s/sqrt(b) when s is s and b are similar in size.</a:t>
                </a:r>
              </a:p>
              <a:p>
                <a:r>
                  <a:rPr lang="en-US" baseline="0" dirty="0"/>
                  <a:t>Plot taken from DOI 10.1140/</a:t>
                </a:r>
                <a:r>
                  <a:rPr lang="en-US" baseline="0" dirty="0" err="1"/>
                  <a:t>epjc</a:t>
                </a:r>
                <a:r>
                  <a:rPr lang="en-US" baseline="0" dirty="0"/>
                  <a:t>/s10052-011-1554-0.</a:t>
                </a:r>
                <a:endParaRPr lang="en-US" dirty="0"/>
              </a:p>
            </p:txBody>
          </p:sp>
        </mc:Choice>
        <mc:Fallback>
          <p:sp>
            <p:nvSpPr>
              <p:cNvPr id="3" name="Notes Placeholder 2"/>
              <p:cNvSpPr>
                <a:spLocks noGrp="1"/>
              </p:cNvSpPr>
              <p:nvPr>
                <p:ph type="body" idx="1"/>
              </p:nvPr>
            </p:nvSpPr>
            <p:spPr/>
            <p:txBody>
              <a:bodyPr/>
              <a:lstStyle/>
              <a:p>
                <a:r>
                  <a:rPr lang="en-US" dirty="0"/>
                  <a:t>It’s not just that AMS is inherently “better” in general. It’s the only valid choice for our case where s </a:t>
                </a:r>
                <a:r>
                  <a:rPr lang="en-US" b="0" i="0">
                    <a:latin typeface="Cambria Math" panose="02040503050406030204" pitchFamily="18" charset="0"/>
                  </a:rPr>
                  <a:t>∼</a:t>
                </a:r>
                <a:r>
                  <a:rPr lang="en-US" dirty="0"/>
                  <a:t> b</a:t>
                </a:r>
                <a:r>
                  <a:rPr lang="en-US" baseline="0" dirty="0"/>
                  <a:t> (due to low statistics of all processes). Plot shows how AMS is a much better estimation of significance (Z_0) than s/sqrt(b) when s is s and b are similar in size.</a:t>
                </a:r>
              </a:p>
              <a:p>
                <a:r>
                  <a:rPr lang="en-US" baseline="0" dirty="0"/>
                  <a:t>Plot taken from DOI 10.1140/</a:t>
                </a:r>
                <a:r>
                  <a:rPr lang="en-US" baseline="0" dirty="0" err="1"/>
                  <a:t>epjc</a:t>
                </a:r>
                <a:r>
                  <a:rPr lang="en-US" baseline="0" dirty="0"/>
                  <a:t>/s10052-011-1554-0.</a:t>
                </a:r>
                <a:endParaRPr lang="en-US" dirty="0"/>
              </a:p>
            </p:txBody>
          </p:sp>
        </mc:Fallback>
      </mc:AlternateContent>
      <p:sp>
        <p:nvSpPr>
          <p:cNvPr id="4" name="Slide Number Placeholder 3"/>
          <p:cNvSpPr>
            <a:spLocks noGrp="1"/>
          </p:cNvSpPr>
          <p:nvPr>
            <p:ph type="sldNum" sz="quarter" idx="5"/>
          </p:nvPr>
        </p:nvSpPr>
        <p:spPr/>
        <p:txBody>
          <a:bodyPr/>
          <a:lstStyle/>
          <a:p>
            <a:fld id="{3BFE8834-690E-6A45-814F-91A3AE4A7A96}" type="slidenum">
              <a:rPr lang="en-US" smtClean="0"/>
              <a:t>53</a:t>
            </a:fld>
            <a:endParaRPr lang="en-US"/>
          </a:p>
        </p:txBody>
      </p:sp>
    </p:spTree>
    <p:extLst>
      <p:ext uri="{BB962C8B-B14F-4D97-AF65-F5344CB8AC3E}">
        <p14:creationId xmlns:p14="http://schemas.microsoft.com/office/powerpoint/2010/main" val="1590168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Why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cosh</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Because of the definition of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pseudorapidity</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I’m not well versed enough to derive that on the fly.</a:t>
            </a:r>
          </a:p>
          <a:p>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production cross section for all channels combined is 52 pb.</a:t>
            </a:r>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54</a:t>
            </a:fld>
            <a:endParaRPr lang="en-US"/>
          </a:p>
        </p:txBody>
      </p:sp>
    </p:spTree>
    <p:extLst>
      <p:ext uri="{BB962C8B-B14F-4D97-AF65-F5344CB8AC3E}">
        <p14:creationId xmlns:p14="http://schemas.microsoft.com/office/powerpoint/2010/main" val="2227586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6</a:t>
            </a:fld>
            <a:endParaRPr lang="en-US"/>
          </a:p>
        </p:txBody>
      </p:sp>
    </p:spTree>
    <p:extLst>
      <p:ext uri="{BB962C8B-B14F-4D97-AF65-F5344CB8AC3E}">
        <p14:creationId xmlns:p14="http://schemas.microsoft.com/office/powerpoint/2010/main" val="318841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E8834-690E-6A45-814F-91A3AE4A7A96}" type="slidenum">
              <a:rPr lang="en-US" smtClean="0"/>
              <a:t>7</a:t>
            </a:fld>
            <a:endParaRPr lang="en-US"/>
          </a:p>
        </p:txBody>
      </p:sp>
    </p:spTree>
    <p:extLst>
      <p:ext uri="{BB962C8B-B14F-4D97-AF65-F5344CB8AC3E}">
        <p14:creationId xmlns:p14="http://schemas.microsoft.com/office/powerpoint/2010/main" val="3745947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Rate = speed due to collision rate increase with HL – Latency = delay of electronics (for triggers + DAQ). Larger latency required due to increased processing. Requires more memory (RAM).</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Reduced crystal operating temperature 18C -&gt; 9C keeps radiation induced noise in avalanche </a:t>
            </a:r>
            <a:r>
              <a:rPr lang="en-US" sz="1200" dirty="0" err="1"/>
              <a:t>photodiodies</a:t>
            </a:r>
            <a:r>
              <a:rPr lang="en-US" sz="1200" dirty="0"/>
              <a:t> (APDs) below 250 MeV. (</a:t>
            </a:r>
            <a:r>
              <a:rPr lang="en-US" dirty="0"/>
              <a:t>The aging of the crystals, which causes a loss of their transparency as well as increased leakage currents in the APDs, will be mitigated by lowering the operating temperature from 18 °C to 9 °C )</a:t>
            </a:r>
            <a:endParaRPr lang="en-US" sz="1200" dirty="0"/>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The front-end and the back-end electronics will be replaced during Long Shutdown 3 (2023-2027) to cope with the 7.5 fold increase in Level 1 (L1) trigger and readout rate and to achieve a timing resolution of 30 </a:t>
            </a:r>
            <a:r>
              <a:rPr lang="en-US" sz="1200" dirty="0" err="1"/>
              <a:t>ps</a:t>
            </a:r>
            <a:r>
              <a:rPr lang="en-US" sz="1200" dirty="0"/>
              <a:t> for photons and electrons with E ≥ 50 GeV. An on-detector data compression scheme in combination with high bandwidth optical connections allows single crystal information to be sent from the on-detector electronics to the off-detector processor boards at the LHC collision rate of 40 </a:t>
            </a:r>
            <a:r>
              <a:rPr lang="en-US" sz="1200" dirty="0" err="1"/>
              <a:t>MHz.</a:t>
            </a:r>
            <a:r>
              <a:rPr lang="en-US" sz="1200" dirty="0"/>
              <a:t> </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All crystals used to trigger because we have high speed optics (cables) and can process data faster (FPGA).</a:t>
            </a:r>
            <a:endParaRPr lang="en-US" sz="1200" dirty="0"/>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t>The 30 </a:t>
            </a:r>
            <a:r>
              <a:rPr lang="en-US" sz="1200" dirty="0" err="1"/>
              <a:t>ps</a:t>
            </a:r>
            <a:r>
              <a:rPr lang="en-US" sz="1200" dirty="0"/>
              <a:t> time resolution can be used to determine the vertex position with 1 cm precision and is achieved with a shorter pulse shape and a four times higher sampling rate compared to the current ECAL.</a:t>
            </a:r>
          </a:p>
          <a:p>
            <a:pPr lvl="0">
              <a:lnSpc>
                <a:spcPct val="120000"/>
              </a:lnSpc>
              <a:buSzPct val="80000"/>
              <a:tabLst>
                <a:tab pos="1057275" algn="l"/>
              </a:tabLst>
            </a:pP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MY WORK:</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Verify firmware mapping of registers on BCP</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Each ECAL corresponds to a readout channel. Wrote tests to verify long-term channel stability (errors, alignment of messages/words)</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Develop high-level software for writing/reading BCP registers and executing commands on hardware (configure, align BCP, optimize pedestal ADCs from APD voltage)</a:t>
            </a:r>
          </a:p>
          <a:p>
            <a:pPr lvl="1">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Originally run on </a:t>
            </a:r>
            <a:r>
              <a:rPr lang="en-US" sz="1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lpGBT</a:t>
            </a: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FE) vs now running on ELM (on BCP) for increased speed</a:t>
            </a:r>
          </a:p>
          <a:p>
            <a:pPr lvl="1">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Updated high-level software to accommodate firmware change allowing for multiple trigger towers per BCP</a:t>
            </a: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Write tests to check patch panel configuration</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Updated high-level software to accommodate firmware change allowing for multiple trigger towers per BCP</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Originally run on </a:t>
            </a:r>
            <a:r>
              <a:rPr lang="en-US"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lpGBT</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(on FE) vs now running on ELM (on BCP) for increased speed</a:t>
            </a:r>
            <a:endPar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0">
              <a:lnSpc>
                <a:spcPct val="120000"/>
              </a:lnSpc>
              <a:buSzPct val="80000"/>
              <a:tabLst>
                <a:tab pos="1057275" algn="l"/>
              </a:tabLst>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 test software procedures for test beams</a:t>
            </a:r>
          </a:p>
          <a:p>
            <a:pPr lvl="0">
              <a:lnSpc>
                <a:spcPct val="120000"/>
              </a:lnSpc>
              <a:buSzPct val="80000"/>
              <a:tabLst>
                <a:tab pos="1057275" algn="l"/>
              </a:tabLst>
            </a:pPr>
            <a:r>
              <a:rPr lang="en-US" sz="1200" dirty="0"/>
              <a:t>Passive motherboard is from current ECAL hardware</a:t>
            </a:r>
          </a:p>
          <a:p>
            <a:pPr marL="0" marR="0" lvl="0" indent="0" algn="l" defTabSz="914400" rtl="0" eaLnBrk="1" fontAlgn="auto" latinLnBrk="0" hangingPunct="1">
              <a:lnSpc>
                <a:spcPct val="120000"/>
              </a:lnSpc>
              <a:spcBef>
                <a:spcPts val="0"/>
              </a:spcBef>
              <a:spcAft>
                <a:spcPts val="0"/>
              </a:spcAft>
              <a:buClrTx/>
              <a:buSzPct val="80000"/>
              <a:buFontTx/>
              <a:buNone/>
              <a:tabLst>
                <a:tab pos="1057275" algn="l"/>
              </a:tabLst>
              <a:defRPr/>
            </a:pPr>
            <a:r>
              <a:rPr lang="en-US" sz="1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(configure, align words, optimize pedestal ADCs from APD voltage)</a:t>
            </a:r>
            <a:endParaRPr lang="en-US" sz="1200" dirty="0"/>
          </a:p>
          <a:p>
            <a:pPr lvl="0">
              <a:lnSpc>
                <a:spcPct val="120000"/>
              </a:lnSpc>
              <a:buSzPct val="80000"/>
              <a:tabLst>
                <a:tab pos="1057275" algn="l"/>
              </a:tabLst>
            </a:pPr>
            <a:r>
              <a:rPr lang="en-US" sz="1200" dirty="0"/>
              <a:t>Took test beam shifts, preparation of high-level software for real-world environment rather for tests. My part in the analysis involves generating templates of signal shape from physics events.</a:t>
            </a:r>
          </a:p>
        </p:txBody>
      </p:sp>
      <p:sp>
        <p:nvSpPr>
          <p:cNvPr id="4" name="Slide Number Placeholder 3"/>
          <p:cNvSpPr>
            <a:spLocks noGrp="1"/>
          </p:cNvSpPr>
          <p:nvPr>
            <p:ph type="sldNum" sz="quarter" idx="5"/>
          </p:nvPr>
        </p:nvSpPr>
        <p:spPr/>
        <p:txBody>
          <a:bodyPr/>
          <a:lstStyle/>
          <a:p>
            <a:fld id="{3BFE8834-690E-6A45-814F-91A3AE4A7A96}" type="slidenum">
              <a:rPr lang="en-US" smtClean="0"/>
              <a:t>8</a:t>
            </a:fld>
            <a:endParaRPr lang="en-US"/>
          </a:p>
        </p:txBody>
      </p:sp>
    </p:spTree>
    <p:extLst>
      <p:ext uri="{BB962C8B-B14F-4D97-AF65-F5344CB8AC3E}">
        <p14:creationId xmlns:p14="http://schemas.microsoft.com/office/powerpoint/2010/main" val="4016763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FPGA = fully programable gate array</a:t>
            </a:r>
          </a:p>
          <a:p>
            <a:r>
              <a:rPr lang="en-US" dirty="0"/>
              <a:t>ELM = Embedded Linux </a:t>
            </a:r>
            <a:r>
              <a:rPr lang="en-US" dirty="0" err="1"/>
              <a:t>Mzzanine</a:t>
            </a:r>
            <a:endParaRPr lang="en-US" dirty="0"/>
          </a:p>
          <a:p>
            <a:r>
              <a:rPr lang="en-US" dirty="0"/>
              <a:t>4 </a:t>
            </a:r>
            <a:r>
              <a:rPr lang="en-US" dirty="0" err="1"/>
              <a:t>lpGBTs</a:t>
            </a:r>
            <a:r>
              <a:rPr lang="en-US" dirty="0"/>
              <a:t>: 1 master to talk to BCP, 3 slaves. Receive clock and control signals from BCP and send signals from VFEs to off-detector BCP.</a:t>
            </a:r>
          </a:p>
          <a:p>
            <a:r>
              <a:rPr lang="en-US" dirty="0"/>
              <a:t>”additional hardware” = extra BCP in 892</a:t>
            </a:r>
          </a:p>
          <a:p>
            <a:r>
              <a:rPr lang="en-US" dirty="0"/>
              <a:t>Prepare hardware for test beams = take apart test stand in 892 and put it back together in H4</a:t>
            </a:r>
          </a:p>
        </p:txBody>
      </p:sp>
      <p:sp>
        <p:nvSpPr>
          <p:cNvPr id="4" name="Slide Number Placeholder 3"/>
          <p:cNvSpPr>
            <a:spLocks noGrp="1"/>
          </p:cNvSpPr>
          <p:nvPr>
            <p:ph type="sldNum" sz="quarter" idx="5"/>
          </p:nvPr>
        </p:nvSpPr>
        <p:spPr/>
        <p:txBody>
          <a:bodyPr/>
          <a:lstStyle/>
          <a:p>
            <a:fld id="{3BFE8834-690E-6A45-814F-91A3AE4A7A96}" type="slidenum">
              <a:rPr lang="en-US" smtClean="0"/>
              <a:t>9</a:t>
            </a:fld>
            <a:endParaRPr lang="en-US"/>
          </a:p>
        </p:txBody>
      </p:sp>
    </p:spTree>
    <p:extLst>
      <p:ext uri="{BB962C8B-B14F-4D97-AF65-F5344CB8AC3E}">
        <p14:creationId xmlns:p14="http://schemas.microsoft.com/office/powerpoint/2010/main" val="1247540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DF7A-2082-7F3B-AD15-A3471AC140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72D03D-5514-E24C-791B-EBE7A8C359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747735-DF3B-8AEC-4C57-FD91EE688B80}"/>
              </a:ext>
            </a:extLst>
          </p:cNvPr>
          <p:cNvSpPr>
            <a:spLocks noGrp="1"/>
          </p:cNvSpPr>
          <p:nvPr>
            <p:ph type="dt" sz="half" idx="10"/>
          </p:nvPr>
        </p:nvSpPr>
        <p:spPr/>
        <p:txBody>
          <a:bodyPr/>
          <a:lstStyle/>
          <a:p>
            <a:fld id="{CA9A9A87-692B-6544-AADB-1AADD5962B94}" type="datetime1">
              <a:rPr lang="en-US" smtClean="0"/>
              <a:t>12/11/23</a:t>
            </a:fld>
            <a:endParaRPr lang="en-US"/>
          </a:p>
        </p:txBody>
      </p:sp>
      <p:sp>
        <p:nvSpPr>
          <p:cNvPr id="5" name="Footer Placeholder 4">
            <a:extLst>
              <a:ext uri="{FF2B5EF4-FFF2-40B4-BE49-F238E27FC236}">
                <a16:creationId xmlns:a16="http://schemas.microsoft.com/office/drawing/2014/main" id="{263D46FA-4587-389D-A6A4-1A465E2D0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4CA83-B82B-BAC3-B23A-8D0D9A21164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331325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63A8-643A-19F7-39C4-A3339F3740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2B3C1-3353-DAB5-1C86-D986153E87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CF00A-3F4E-3ADA-6F23-252DB4EA3960}"/>
              </a:ext>
            </a:extLst>
          </p:cNvPr>
          <p:cNvSpPr>
            <a:spLocks noGrp="1"/>
          </p:cNvSpPr>
          <p:nvPr>
            <p:ph type="dt" sz="half" idx="10"/>
          </p:nvPr>
        </p:nvSpPr>
        <p:spPr/>
        <p:txBody>
          <a:bodyPr/>
          <a:lstStyle/>
          <a:p>
            <a:fld id="{C705553E-8AE9-3342-8685-57FCF064FBB1}" type="datetime1">
              <a:rPr lang="en-US" smtClean="0"/>
              <a:t>12/11/23</a:t>
            </a:fld>
            <a:endParaRPr lang="en-US"/>
          </a:p>
        </p:txBody>
      </p:sp>
      <p:sp>
        <p:nvSpPr>
          <p:cNvPr id="5" name="Footer Placeholder 4">
            <a:extLst>
              <a:ext uri="{FF2B5EF4-FFF2-40B4-BE49-F238E27FC236}">
                <a16:creationId xmlns:a16="http://schemas.microsoft.com/office/drawing/2014/main" id="{97A1E42F-7DDF-BEE2-95F5-BA2BF04D7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0EEFD-64A8-30D7-D404-F1B15D1D3A6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3127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454EF-C654-C493-5854-10E1533974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AAB784-E566-9A18-7C87-6DC84828A6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57696-54AA-9AF9-4939-57F511AD0450}"/>
              </a:ext>
            </a:extLst>
          </p:cNvPr>
          <p:cNvSpPr>
            <a:spLocks noGrp="1"/>
          </p:cNvSpPr>
          <p:nvPr>
            <p:ph type="dt" sz="half" idx="10"/>
          </p:nvPr>
        </p:nvSpPr>
        <p:spPr/>
        <p:txBody>
          <a:bodyPr/>
          <a:lstStyle/>
          <a:p>
            <a:fld id="{5EB509EE-5871-1D41-A852-EB94506BB9A0}" type="datetime1">
              <a:rPr lang="en-US" smtClean="0"/>
              <a:t>12/11/23</a:t>
            </a:fld>
            <a:endParaRPr lang="en-US"/>
          </a:p>
        </p:txBody>
      </p:sp>
      <p:sp>
        <p:nvSpPr>
          <p:cNvPr id="5" name="Footer Placeholder 4">
            <a:extLst>
              <a:ext uri="{FF2B5EF4-FFF2-40B4-BE49-F238E27FC236}">
                <a16:creationId xmlns:a16="http://schemas.microsoft.com/office/drawing/2014/main" id="{AC44A68F-4C4D-B6A7-F907-1C8C5E962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5E82C-FBF2-7847-1D1E-155955343C9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21956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A2E4-D07C-8B9C-430A-1DA64B355852}"/>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948FFFB-6613-77FB-142D-36D39C074F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D8A4C-7211-60E4-8CAF-48132E97316E}"/>
              </a:ext>
            </a:extLst>
          </p:cNvPr>
          <p:cNvSpPr>
            <a:spLocks noGrp="1"/>
          </p:cNvSpPr>
          <p:nvPr>
            <p:ph type="dt" sz="half" idx="10"/>
          </p:nvPr>
        </p:nvSpPr>
        <p:spPr/>
        <p:txBody>
          <a:bodyPr/>
          <a:lstStyle/>
          <a:p>
            <a:fld id="{553EFEA2-7E54-CB47-821B-587BCD6E0616}" type="datetime1">
              <a:rPr lang="en-US" smtClean="0"/>
              <a:t>12/11/23</a:t>
            </a:fld>
            <a:endParaRPr lang="en-US"/>
          </a:p>
        </p:txBody>
      </p:sp>
      <p:sp>
        <p:nvSpPr>
          <p:cNvPr id="5" name="Footer Placeholder 4">
            <a:extLst>
              <a:ext uri="{FF2B5EF4-FFF2-40B4-BE49-F238E27FC236}">
                <a16:creationId xmlns:a16="http://schemas.microsoft.com/office/drawing/2014/main" id="{9C15C877-E9B2-D78B-43BD-A5B8DC2E9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6277D-9903-1D12-93F2-E49490C42063}"/>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754873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B584-14ED-7FA7-1E19-3AE829E114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DB8A1-C2A4-1FC7-D32E-85C5B46329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D5DDBF-0BE0-FC78-3A26-799F11580D67}"/>
              </a:ext>
            </a:extLst>
          </p:cNvPr>
          <p:cNvSpPr>
            <a:spLocks noGrp="1"/>
          </p:cNvSpPr>
          <p:nvPr>
            <p:ph type="dt" sz="half" idx="10"/>
          </p:nvPr>
        </p:nvSpPr>
        <p:spPr/>
        <p:txBody>
          <a:bodyPr/>
          <a:lstStyle/>
          <a:p>
            <a:fld id="{8E6E24CA-3949-D742-8126-B0F7A5C4F89C}" type="datetime1">
              <a:rPr lang="en-US" smtClean="0"/>
              <a:t>12/11/23</a:t>
            </a:fld>
            <a:endParaRPr lang="en-US"/>
          </a:p>
        </p:txBody>
      </p:sp>
      <p:sp>
        <p:nvSpPr>
          <p:cNvPr id="5" name="Footer Placeholder 4">
            <a:extLst>
              <a:ext uri="{FF2B5EF4-FFF2-40B4-BE49-F238E27FC236}">
                <a16:creationId xmlns:a16="http://schemas.microsoft.com/office/drawing/2014/main" id="{9287CBAE-D8DF-2AF1-F9BC-E8517DFE7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62F34-6F2F-3E7B-199A-ED483C67D1B2}"/>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91637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37A8-4D57-14AC-8AC8-9A4C2D3FD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8E9A9-B880-C6AE-5E50-C81A7EC54B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BE8A04-2074-CC0E-4C16-F333F079B5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D7231-F914-07BA-DDE8-6BA686463B0B}"/>
              </a:ext>
            </a:extLst>
          </p:cNvPr>
          <p:cNvSpPr>
            <a:spLocks noGrp="1"/>
          </p:cNvSpPr>
          <p:nvPr>
            <p:ph type="dt" sz="half" idx="10"/>
          </p:nvPr>
        </p:nvSpPr>
        <p:spPr/>
        <p:txBody>
          <a:bodyPr/>
          <a:lstStyle/>
          <a:p>
            <a:fld id="{A8640250-D309-DE4E-A5A7-9DFEAB0ADA6C}" type="datetime1">
              <a:rPr lang="en-US" smtClean="0"/>
              <a:t>12/11/23</a:t>
            </a:fld>
            <a:endParaRPr lang="en-US"/>
          </a:p>
        </p:txBody>
      </p:sp>
      <p:sp>
        <p:nvSpPr>
          <p:cNvPr id="6" name="Footer Placeholder 5">
            <a:extLst>
              <a:ext uri="{FF2B5EF4-FFF2-40B4-BE49-F238E27FC236}">
                <a16:creationId xmlns:a16="http://schemas.microsoft.com/office/drawing/2014/main" id="{4EB99A50-7BF9-D3D3-F077-F2A29ED84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63CD6-2B76-BCBA-5026-3566212F8407}"/>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511637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D8B7-2007-D8CA-3721-573402E137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60B0F3-A98C-33CD-20B1-02F2A2D983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8138E0-907A-0BC7-C88C-AA9D0BE9AA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B1A5A2-A139-F957-7C51-2885311CE2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1989FA-1B00-3975-01AE-229F3EB0CE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A0D57-8EA1-6633-D884-7AF6752DABB7}"/>
              </a:ext>
            </a:extLst>
          </p:cNvPr>
          <p:cNvSpPr>
            <a:spLocks noGrp="1"/>
          </p:cNvSpPr>
          <p:nvPr>
            <p:ph type="dt" sz="half" idx="10"/>
          </p:nvPr>
        </p:nvSpPr>
        <p:spPr/>
        <p:txBody>
          <a:bodyPr/>
          <a:lstStyle/>
          <a:p>
            <a:fld id="{3E302C3E-8627-9641-9315-733C8E7F9BB7}" type="datetime1">
              <a:rPr lang="en-US" smtClean="0"/>
              <a:t>12/11/23</a:t>
            </a:fld>
            <a:endParaRPr lang="en-US"/>
          </a:p>
        </p:txBody>
      </p:sp>
      <p:sp>
        <p:nvSpPr>
          <p:cNvPr id="8" name="Footer Placeholder 7">
            <a:extLst>
              <a:ext uri="{FF2B5EF4-FFF2-40B4-BE49-F238E27FC236}">
                <a16:creationId xmlns:a16="http://schemas.microsoft.com/office/drawing/2014/main" id="{F006563F-4D1A-ACC8-ADB9-A0CCFACA4E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67A177-008A-AC52-0B8F-0F7B52DA4440}"/>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312554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C0A7-7AE3-BE31-D75A-97C684ECB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62DC7B-A893-7D6A-D796-512487951AB2}"/>
              </a:ext>
            </a:extLst>
          </p:cNvPr>
          <p:cNvSpPr>
            <a:spLocks noGrp="1"/>
          </p:cNvSpPr>
          <p:nvPr>
            <p:ph type="dt" sz="half" idx="10"/>
          </p:nvPr>
        </p:nvSpPr>
        <p:spPr/>
        <p:txBody>
          <a:bodyPr/>
          <a:lstStyle/>
          <a:p>
            <a:fld id="{BDD404A4-B50D-F34F-93C6-237765EBAA6A}" type="datetime1">
              <a:rPr lang="en-US" smtClean="0"/>
              <a:t>12/11/23</a:t>
            </a:fld>
            <a:endParaRPr lang="en-US"/>
          </a:p>
        </p:txBody>
      </p:sp>
      <p:sp>
        <p:nvSpPr>
          <p:cNvPr id="4" name="Footer Placeholder 3">
            <a:extLst>
              <a:ext uri="{FF2B5EF4-FFF2-40B4-BE49-F238E27FC236}">
                <a16:creationId xmlns:a16="http://schemas.microsoft.com/office/drawing/2014/main" id="{871BB044-FB29-9921-403C-E4EC911790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9142D-820A-709D-A418-581983904441}"/>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2297176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2FD988-BEFD-2873-1CA7-3FC24826E558}"/>
              </a:ext>
            </a:extLst>
          </p:cNvPr>
          <p:cNvSpPr>
            <a:spLocks noGrp="1"/>
          </p:cNvSpPr>
          <p:nvPr>
            <p:ph type="dt" sz="half" idx="10"/>
          </p:nvPr>
        </p:nvSpPr>
        <p:spPr/>
        <p:txBody>
          <a:bodyPr/>
          <a:lstStyle/>
          <a:p>
            <a:fld id="{B4305FBE-64F3-0C4C-A6FC-D5AE78834B8A}" type="datetime1">
              <a:rPr lang="en-US" smtClean="0"/>
              <a:t>12/11/23</a:t>
            </a:fld>
            <a:endParaRPr lang="en-US"/>
          </a:p>
        </p:txBody>
      </p:sp>
      <p:sp>
        <p:nvSpPr>
          <p:cNvPr id="3" name="Footer Placeholder 2">
            <a:extLst>
              <a:ext uri="{FF2B5EF4-FFF2-40B4-BE49-F238E27FC236}">
                <a16:creationId xmlns:a16="http://schemas.microsoft.com/office/drawing/2014/main" id="{942B7D25-FD1B-7553-11CD-435AD8A274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25107E-43EA-8C9A-64CB-E8A0FD245B1E}"/>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124676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80FD-6C8E-BB4C-F600-9E30D12C9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96856D-F74A-4970-FF07-9C7B7EAC14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23D976-2F98-754D-CC5C-9776CBBE2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4EA3B-9522-CC1F-A285-63494B638020}"/>
              </a:ext>
            </a:extLst>
          </p:cNvPr>
          <p:cNvSpPr>
            <a:spLocks noGrp="1"/>
          </p:cNvSpPr>
          <p:nvPr>
            <p:ph type="dt" sz="half" idx="10"/>
          </p:nvPr>
        </p:nvSpPr>
        <p:spPr/>
        <p:txBody>
          <a:bodyPr/>
          <a:lstStyle/>
          <a:p>
            <a:fld id="{BD3C0B95-3E85-0A44-B37F-608AEFF4D57F}" type="datetime1">
              <a:rPr lang="en-US" smtClean="0"/>
              <a:t>12/11/23</a:t>
            </a:fld>
            <a:endParaRPr lang="en-US"/>
          </a:p>
        </p:txBody>
      </p:sp>
      <p:sp>
        <p:nvSpPr>
          <p:cNvPr id="6" name="Footer Placeholder 5">
            <a:extLst>
              <a:ext uri="{FF2B5EF4-FFF2-40B4-BE49-F238E27FC236}">
                <a16:creationId xmlns:a16="http://schemas.microsoft.com/office/drawing/2014/main" id="{04D36962-1AC9-DD8F-223E-FAD3EEE31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940DE-26E1-E447-873E-5AB80143803F}"/>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144720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1313-74D0-A2ED-387C-365F64C40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903D6B-C3C0-11A2-8E41-B086CFC1F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86CA3A-8CDB-5235-E9EC-79E38D3E1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E645F-FCCE-C39E-B52D-9602E932AD2B}"/>
              </a:ext>
            </a:extLst>
          </p:cNvPr>
          <p:cNvSpPr>
            <a:spLocks noGrp="1"/>
          </p:cNvSpPr>
          <p:nvPr>
            <p:ph type="dt" sz="half" idx="10"/>
          </p:nvPr>
        </p:nvSpPr>
        <p:spPr/>
        <p:txBody>
          <a:bodyPr/>
          <a:lstStyle/>
          <a:p>
            <a:fld id="{4B418E65-46C1-4F4E-A7AF-A16B4C021C0D}" type="datetime1">
              <a:rPr lang="en-US" smtClean="0"/>
              <a:t>12/11/23</a:t>
            </a:fld>
            <a:endParaRPr lang="en-US"/>
          </a:p>
        </p:txBody>
      </p:sp>
      <p:sp>
        <p:nvSpPr>
          <p:cNvPr id="6" name="Footer Placeholder 5">
            <a:extLst>
              <a:ext uri="{FF2B5EF4-FFF2-40B4-BE49-F238E27FC236}">
                <a16:creationId xmlns:a16="http://schemas.microsoft.com/office/drawing/2014/main" id="{91505C60-9145-F7D3-E832-5E057EF2EC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F7ACA-7B6D-238C-5B0B-9AA8DB7AF35B}"/>
              </a:ext>
            </a:extLst>
          </p:cNvPr>
          <p:cNvSpPr>
            <a:spLocks noGrp="1"/>
          </p:cNvSpPr>
          <p:nvPr>
            <p:ph type="sldNum" sz="quarter" idx="12"/>
          </p:nvPr>
        </p:nvSpPr>
        <p:spPr/>
        <p:txBody>
          <a:bodyPr/>
          <a:lstStyle/>
          <a:p>
            <a:fld id="{CA08304B-578E-B84D-8D62-C3895E12D406}" type="slidenum">
              <a:rPr lang="en-US" smtClean="0"/>
              <a:t>‹#›</a:t>
            </a:fld>
            <a:endParaRPr lang="en-US"/>
          </a:p>
        </p:txBody>
      </p:sp>
    </p:spTree>
    <p:extLst>
      <p:ext uri="{BB962C8B-B14F-4D97-AF65-F5344CB8AC3E}">
        <p14:creationId xmlns:p14="http://schemas.microsoft.com/office/powerpoint/2010/main" val="4030576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71A15F-792E-81AD-55CE-C9475505DC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798CD3-3960-A0BC-451C-E9C6AB8CC0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25864-D23A-7541-0416-822CB854F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95D7CD-C21D-614E-94B0-1763D0FAA114}" type="datetime1">
              <a:rPr lang="en-US" smtClean="0"/>
              <a:t>12/11/23</a:t>
            </a:fld>
            <a:endParaRPr lang="en-US"/>
          </a:p>
        </p:txBody>
      </p:sp>
      <p:sp>
        <p:nvSpPr>
          <p:cNvPr id="5" name="Footer Placeholder 4">
            <a:extLst>
              <a:ext uri="{FF2B5EF4-FFF2-40B4-BE49-F238E27FC236}">
                <a16:creationId xmlns:a16="http://schemas.microsoft.com/office/drawing/2014/main" id="{A7899CB6-BC3A-F99A-DB02-106A4A9B2C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129E24-FF84-34B4-D0C6-BAE895F6D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8304B-578E-B84D-8D62-C3895E12D406}" type="slidenum">
              <a:rPr lang="en-US" smtClean="0"/>
              <a:t>‹#›</a:t>
            </a:fld>
            <a:endParaRPr lang="en-US"/>
          </a:p>
        </p:txBody>
      </p:sp>
    </p:spTree>
    <p:extLst>
      <p:ext uri="{BB962C8B-B14F-4D97-AF65-F5344CB8AC3E}">
        <p14:creationId xmlns:p14="http://schemas.microsoft.com/office/powerpoint/2010/main" val="1911548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0.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80.png"/></Relationships>
</file>

<file path=ppt/slides/_rels/slide1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1.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510.png"/></Relationships>
</file>

<file path=ppt/slides/_rels/slide49.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85.png"/><Relationship Id="rId10" Type="http://schemas.openxmlformats.org/officeDocument/2006/relationships/image" Target="../media/image89.png"/><Relationship Id="rId4" Type="http://schemas.openxmlformats.org/officeDocument/2006/relationships/image" Target="../media/image84.png"/><Relationship Id="rId9"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B4FE-9DE0-0AF1-D199-CC1BB0481902}"/>
              </a:ext>
            </a:extLst>
          </p:cNvPr>
          <p:cNvSpPr>
            <a:spLocks noGrp="1"/>
          </p:cNvSpPr>
          <p:nvPr>
            <p:ph type="ctrTitle"/>
          </p:nvPr>
        </p:nvSpPr>
        <p:spPr>
          <a:xfrm>
            <a:off x="694650" y="765809"/>
            <a:ext cx="10801350" cy="2922998"/>
          </a:xfrm>
        </p:spPr>
        <p:txBody>
          <a:bodyPr>
            <a:noAutofit/>
          </a:bodyPr>
          <a:lstStyle/>
          <a:p>
            <a: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Search for an exotic Higgs boson decay to two pseudoscalar bosons with a four photon final state</a:t>
            </a: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35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Oral Candidacy Proposal</a:t>
            </a:r>
            <a:br>
              <a:rPr lang="en-US" sz="2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br>
              <a:rPr lang="en-US" sz="10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br>
            <a:r>
              <a:rPr lang="en-US" sz="1800" b="0" dirty="0">
                <a:solidFill>
                  <a:srgbClr val="0C2340"/>
                </a:solidFill>
                <a:effectLst/>
                <a:latin typeface="CMU Serif Roman" panose="02000603000000000000" pitchFamily="2" charset="0"/>
                <a:ea typeface="CMU Serif Roman" panose="02000603000000000000" pitchFamily="2" charset="0"/>
                <a:cs typeface="CMU Serif Roman" panose="02000603000000000000" pitchFamily="2" charset="0"/>
              </a:rPr>
              <a:t>December 13, 2023</a:t>
            </a:r>
          </a:p>
        </p:txBody>
      </p:sp>
      <p:sp>
        <p:nvSpPr>
          <p:cNvPr id="3" name="Subtitle 2">
            <a:extLst>
              <a:ext uri="{FF2B5EF4-FFF2-40B4-BE49-F238E27FC236}">
                <a16:creationId xmlns:a16="http://schemas.microsoft.com/office/drawing/2014/main" id="{33C93998-0BE3-B94E-ED10-650C8864E4B6}"/>
              </a:ext>
            </a:extLst>
          </p:cNvPr>
          <p:cNvSpPr>
            <a:spLocks noGrp="1"/>
          </p:cNvSpPr>
          <p:nvPr>
            <p:ph type="subTitle" idx="1"/>
          </p:nvPr>
        </p:nvSpPr>
        <p:spPr>
          <a:xfrm>
            <a:off x="1524000" y="4186238"/>
            <a:ext cx="9144000" cy="1997389"/>
          </a:xfrm>
        </p:spPr>
        <p:txBody>
          <a:bodyPr>
            <a:normAutofit/>
          </a:bodyPr>
          <a:lstStyle/>
          <a:p>
            <a:r>
              <a:rPr lang="en-US" sz="28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Sergi</a:t>
            </a:r>
            <a:r>
              <a:rPr lang="en-US" sz="2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Castells</a:t>
            </a:r>
          </a:p>
          <a:p>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Advisors: Colin Jessop and Nancy Marinelli</a:t>
            </a:r>
          </a:p>
        </p:txBody>
      </p:sp>
      <p:cxnSp>
        <p:nvCxnSpPr>
          <p:cNvPr id="5" name="Straight Connector 4">
            <a:extLst>
              <a:ext uri="{FF2B5EF4-FFF2-40B4-BE49-F238E27FC236}">
                <a16:creationId xmlns:a16="http://schemas.microsoft.com/office/drawing/2014/main" id="{719A99A4-E19C-A084-29CA-678FF99E634D}"/>
              </a:ext>
            </a:extLst>
          </p:cNvPr>
          <p:cNvCxnSpPr/>
          <p:nvPr/>
        </p:nvCxnSpPr>
        <p:spPr>
          <a:xfrm>
            <a:off x="696000" y="3769049"/>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0" name="Picture 9" descr="A black background with a black square&#10;&#10;Description automatically generated with medium confidence">
            <a:extLst>
              <a:ext uri="{FF2B5EF4-FFF2-40B4-BE49-F238E27FC236}">
                <a16:creationId xmlns:a16="http://schemas.microsoft.com/office/drawing/2014/main" id="{77FFC1E3-D7C7-470B-372D-EDE5CE3C359B}"/>
              </a:ext>
            </a:extLst>
          </p:cNvPr>
          <p:cNvPicPr>
            <a:picLocks noChangeAspect="1"/>
          </p:cNvPicPr>
          <p:nvPr/>
        </p:nvPicPr>
        <p:blipFill>
          <a:blip r:embed="rId3"/>
          <a:stretch>
            <a:fillRect/>
          </a:stretch>
        </p:blipFill>
        <p:spPr>
          <a:xfrm>
            <a:off x="144780" y="6263869"/>
            <a:ext cx="2080260" cy="486780"/>
          </a:xfrm>
          <a:prstGeom prst="rect">
            <a:avLst/>
          </a:prstGeom>
        </p:spPr>
      </p:pic>
    </p:spTree>
    <p:extLst>
      <p:ext uri="{BB962C8B-B14F-4D97-AF65-F5344CB8AC3E}">
        <p14:creationId xmlns:p14="http://schemas.microsoft.com/office/powerpoint/2010/main" val="2870509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graph&#10;&#10;Description automatically generated">
            <a:extLst>
              <a:ext uri="{FF2B5EF4-FFF2-40B4-BE49-F238E27FC236}">
                <a16:creationId xmlns:a16="http://schemas.microsoft.com/office/drawing/2014/main" id="{509516B7-9470-7A0B-6661-BC614061C319}"/>
              </a:ext>
            </a:extLst>
          </p:cNvPr>
          <p:cNvPicPr>
            <a:picLocks noChangeAspect="1"/>
          </p:cNvPicPr>
          <p:nvPr/>
        </p:nvPicPr>
        <p:blipFill>
          <a:blip r:embed="rId3"/>
          <a:stretch>
            <a:fillRect/>
          </a:stretch>
        </p:blipFill>
        <p:spPr>
          <a:xfrm>
            <a:off x="4521524" y="1392689"/>
            <a:ext cx="7546519" cy="4463428"/>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Contributions (Part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1014149"/>
                <a:ext cx="3546513" cy="4829702"/>
              </a:xfrm>
            </p:spPr>
            <p:txBody>
              <a:bodyPr anchor="ctr">
                <a:noAutofit/>
              </a:bodyPr>
              <a:lstStyle/>
              <a:p>
                <a:pPr>
                  <a:lnSpc>
                    <a:spcPct val="120000"/>
                  </a:lnSpc>
                  <a:spcBef>
                    <a:spcPts val="16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There is a desire to streamline calibration and monitoring of ECAL.</a:t>
                </a:r>
              </a:p>
              <a:p>
                <a:pPr>
                  <a:lnSpc>
                    <a:spcPct val="120000"/>
                  </a:lnSpc>
                  <a:spcBef>
                    <a:spcPts val="1600"/>
                  </a:spcBef>
                  <a:buSzPct val="80000"/>
                  <a:tabLst>
                    <a:tab pos="1057275" algn="l"/>
                  </a:tabLst>
                </a:pPr>
                <a:r>
                  <a:rPr lang="en-US" sz="2000" dirty="0">
                    <a:latin typeface="CMU Serif Roman" panose="02000603000000000000" pitchFamily="2" charset="0"/>
                    <a:ea typeface="CMU Serif Roman" panose="02000603000000000000" pitchFamily="2" charset="0"/>
                    <a:cs typeface="CMU Serif Roman" panose="02000603000000000000" pitchFamily="2" charset="0"/>
                  </a:rPr>
                  <a:t>Developed an automatic monitoring tool alongside the new automatic ECAL calibration software.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𝑍</m:t>
                    </m:r>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𝑒𝑒</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 events are one way to calibrate the detector.</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1014149"/>
                <a:ext cx="3546513" cy="4829702"/>
              </a:xfrm>
              <a:blipFill>
                <a:blip r:embed="rId4"/>
                <a:stretch>
                  <a:fillRect l="-107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4F44DB8-DEEB-6B69-6A5B-719210DA73C3}"/>
              </a:ext>
            </a:extLst>
          </p:cNvPr>
          <p:cNvSpPr>
            <a:spLocks noGrp="1"/>
          </p:cNvSpPr>
          <p:nvPr>
            <p:ph type="sldNum" sz="quarter" idx="12"/>
          </p:nvPr>
        </p:nvSpPr>
        <p:spPr>
          <a:xfrm>
            <a:off x="264450" y="6278648"/>
            <a:ext cx="431550" cy="365125"/>
          </a:xfrm>
        </p:spPr>
        <p:txBody>
          <a:bodyPr/>
          <a:lstStyle/>
          <a:p>
            <a:fld id="{CA08304B-578E-B84D-8D62-C3895E12D406}" type="slidenum">
              <a:rPr lang="en-US" smtClean="0"/>
              <a:t>10</a:t>
            </a:fld>
            <a:endParaRPr lang="en-US" dirty="0"/>
          </a:p>
        </p:txBody>
      </p:sp>
    </p:spTree>
    <p:extLst>
      <p:ext uri="{BB962C8B-B14F-4D97-AF65-F5344CB8AC3E}">
        <p14:creationId xmlns:p14="http://schemas.microsoft.com/office/powerpoint/2010/main" val="1054372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3384064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9AAFD4-701A-CB63-D822-6A10F636469C}"/>
              </a:ext>
            </a:extLst>
          </p:cNvPr>
          <p:cNvPicPr>
            <a:picLocks noChangeAspect="1"/>
          </p:cNvPicPr>
          <p:nvPr/>
        </p:nvPicPr>
        <p:blipFill>
          <a:blip r:embed="rId3"/>
          <a:srcRect/>
          <a:stretch/>
        </p:blipFill>
        <p:spPr>
          <a:xfrm>
            <a:off x="7253417" y="800100"/>
            <a:ext cx="3910348" cy="2562901"/>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Introduction to Analysis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793922"/>
            <a:ext cx="6415216" cy="2879417"/>
          </a:xfrm>
        </p:spPr>
        <p:txBody>
          <a:bodyPr>
            <a:normAutofit/>
          </a:bodyPr>
          <a:lstStyle/>
          <a:p>
            <a:pPr marL="0" indent="0" algn="ctr">
              <a:buSzPct val="80000"/>
              <a:buNone/>
              <a:tabLst>
                <a:tab pos="1057275" algn="l"/>
              </a:tabLst>
            </a:pP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buSzPct val="80000"/>
              <a:buNone/>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(Fully resolved)</a:t>
            </a:r>
          </a:p>
          <a:p>
            <a:pPr lvl="1">
              <a:spcBef>
                <a:spcPts val="1200"/>
              </a:spcBef>
              <a:buSzPct val="80000"/>
              <a:tabLst>
                <a:tab pos="1057275" algn="l"/>
              </a:tabLst>
            </a:pP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Clean final state with low SM background</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Model agnostic search allows for greater impact of any limits or discovery</a:t>
            </a:r>
          </a:p>
          <a:p>
            <a:pPr lvl="1">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sensitivity could allow for a discovery</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AE175-8F97-3E10-E656-A99264E23D06}"/>
                  </a:ext>
                </a:extLst>
              </p:cNvPr>
              <p:cNvSpPr txBox="1"/>
              <p:nvPr/>
            </p:nvSpPr>
            <p:spPr>
              <a:xfrm>
                <a:off x="838200" y="3755754"/>
                <a:ext cx="105867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Currently working on a proof-of-concept study with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group’s new analysis framework that I’m helping develop.</a:t>
                </a:r>
              </a:p>
              <a:p>
                <a:pPr marL="285750" indent="-285750">
                  <a:buFont typeface="Arial" panose="020B0604020202020204" pitchFamily="34" charset="0"/>
                  <a:buChar char="•"/>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285750" indent="-285750">
                  <a:buFont typeface="Arial" panose="020B0604020202020204" pitchFamily="34" charset="0"/>
                  <a:buChar char="•"/>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proof-of-concept study consists of recreating a previous Run 2 analysis for 2018 data. The goal is to apply this work to Run 3 data and increase analysis sensitivity in hopes of producing a discovery.</a:t>
                </a:r>
              </a:p>
            </p:txBody>
          </p:sp>
        </mc:Choice>
        <mc:Fallback xmlns="">
          <p:sp>
            <p:nvSpPr>
              <p:cNvPr id="9" name="TextBox 8">
                <a:extLst>
                  <a:ext uri="{FF2B5EF4-FFF2-40B4-BE49-F238E27FC236}">
                    <a16:creationId xmlns:a16="http://schemas.microsoft.com/office/drawing/2014/main" id="{91EAE175-8F97-3E10-E656-A99264E23D06}"/>
                  </a:ext>
                </a:extLst>
              </p:cNvPr>
              <p:cNvSpPr txBox="1">
                <a:spLocks noRot="1" noChangeAspect="1" noMove="1" noResize="1" noEditPoints="1" noAdjustHandles="1" noChangeArrowheads="1" noChangeShapeType="1" noTextEdit="1"/>
              </p:cNvSpPr>
              <p:nvPr/>
            </p:nvSpPr>
            <p:spPr>
              <a:xfrm>
                <a:off x="838200" y="3755754"/>
                <a:ext cx="10586700" cy="2308324"/>
              </a:xfrm>
              <a:prstGeom prst="rect">
                <a:avLst/>
              </a:prstGeom>
              <a:blipFill>
                <a:blip r:embed="rId4"/>
                <a:stretch>
                  <a:fillRect l="-839" t="-2186" r="-1799" b="-546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FB8A626-5502-37E3-0CDE-682CFACEFB22}"/>
              </a:ext>
            </a:extLst>
          </p:cNvPr>
          <p:cNvPicPr>
            <a:picLocks noChangeAspect="1"/>
          </p:cNvPicPr>
          <p:nvPr/>
        </p:nvPicPr>
        <p:blipFill>
          <a:blip r:embed="rId5"/>
          <a:stretch>
            <a:fillRect/>
          </a:stretch>
        </p:blipFill>
        <p:spPr>
          <a:xfrm>
            <a:off x="2459359" y="902857"/>
            <a:ext cx="3172897" cy="289996"/>
          </a:xfrm>
          <a:prstGeom prst="rect">
            <a:avLst/>
          </a:prstGeom>
        </p:spPr>
      </p:pic>
      <p:sp>
        <p:nvSpPr>
          <p:cNvPr id="5" name="Slide Number Placeholder 4">
            <a:extLst>
              <a:ext uri="{FF2B5EF4-FFF2-40B4-BE49-F238E27FC236}">
                <a16:creationId xmlns:a16="http://schemas.microsoft.com/office/drawing/2014/main" id="{B3FF789C-581C-679D-F16C-91F3AE0AAFA7}"/>
              </a:ext>
            </a:extLst>
          </p:cNvPr>
          <p:cNvSpPr>
            <a:spLocks noGrp="1"/>
          </p:cNvSpPr>
          <p:nvPr>
            <p:ph type="sldNum" sz="quarter" idx="12"/>
          </p:nvPr>
        </p:nvSpPr>
        <p:spPr/>
        <p:txBody>
          <a:bodyPr/>
          <a:lstStyle/>
          <a:p>
            <a:fld id="{CA08304B-578E-B84D-8D62-C3895E12D406}" type="slidenum">
              <a:rPr lang="en-US" smtClean="0"/>
              <a:t>12</a:t>
            </a:fld>
            <a:endParaRPr lang="en-US"/>
          </a:p>
        </p:txBody>
      </p:sp>
    </p:spTree>
    <p:extLst>
      <p:ext uri="{BB962C8B-B14F-4D97-AF65-F5344CB8AC3E}">
        <p14:creationId xmlns:p14="http://schemas.microsoft.com/office/powerpoint/2010/main" val="16879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638244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198" y="98468"/>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 Generation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8" y="948690"/>
                <a:ext cx="9262849" cy="5588588"/>
              </a:xfrm>
            </p:spPr>
            <p:txBody>
              <a:bodyPr>
                <a:normAutofit/>
              </a:body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Monte Carlo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Simulated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𝑎𝑎</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oMath>
                </a14:m>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Nominal pseudoscalar mass range of 15 &lt; m</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&lt; 60 </a:t>
                </a:r>
                <a:r>
                  <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GeV in steps of 5 GeV</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Decays from a SM Higgs boson with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125 GeV</a:t>
                </a:r>
                <a:endParaRPr lang="en-US" sz="20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gluon fusion production mode of the Higgs boson considered</a:t>
                </a:r>
              </a:p>
              <a:p>
                <a:pPr>
                  <a:buSzPct val="80000"/>
                  <a:tabLst>
                    <a:tab pos="1057275" algn="l"/>
                  </a:tabLst>
                </a:pPr>
                <a:endPar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data-driven background is used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Use event mixing technique:</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Shuffle photons in an event with photons from consecutive events</a:t>
                </a:r>
              </a:p>
              <a:p>
                <a:pPr lvl="2">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Removes presence of any signal while retaining background shape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Main backgrounds:</a:t>
                </a:r>
              </a:p>
              <a:p>
                <a:pPr lvl="2">
                  <a:buSzPct val="80000"/>
                  <a:tabLst>
                    <a:tab pos="1057275" algn="l"/>
                  </a:tabLst>
                </a:pPr>
                <a14:m>
                  <m:oMath xmlns:m="http://schemas.openxmlformats.org/officeDocument/2006/math">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oMath>
                </a14:m>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lvl="2">
                  <a:buSzPct val="80000"/>
                  <a:tabLst>
                    <a:tab pos="1057275" algn="l"/>
                  </a:tabLst>
                </a:pPr>
                <a14:m>
                  <m:oMath xmlns:m="http://schemas.openxmlformats.org/officeDocument/2006/math">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Jets</a:t>
                </a:r>
              </a:p>
              <a:p>
                <a:pPr lvl="2">
                  <a:buSzPct val="80000"/>
                  <a:tabLst>
                    <a:tab pos="1057275" algn="l"/>
                  </a:tabLst>
                </a:pPr>
                <a:r>
                  <a:rPr lang="en-US" sz="16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Multijet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8" y="948690"/>
                <a:ext cx="9262849" cy="5588588"/>
              </a:xfrm>
              <a:blipFill>
                <a:blip r:embed="rId3"/>
                <a:stretch>
                  <a:fillRect l="-410" t="-1587"/>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9285282"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37945DC-91D2-FB1F-0579-0045AAB3D443}"/>
              </a:ext>
            </a:extLst>
          </p:cNvPr>
          <p:cNvSpPr>
            <a:spLocks noGrp="1"/>
          </p:cNvSpPr>
          <p:nvPr>
            <p:ph type="sldNum" sz="quarter" idx="12"/>
          </p:nvPr>
        </p:nvSpPr>
        <p:spPr/>
        <p:txBody>
          <a:bodyPr/>
          <a:lstStyle/>
          <a:p>
            <a:fld id="{CA08304B-578E-B84D-8D62-C3895E12D406}" type="slidenum">
              <a:rPr lang="en-US" smtClean="0"/>
              <a:t>14</a:t>
            </a:fld>
            <a:endParaRPr lang="en-US" dirty="0"/>
          </a:p>
        </p:txBody>
      </p:sp>
      <p:grpSp>
        <p:nvGrpSpPr>
          <p:cNvPr id="37" name="Group 36">
            <a:extLst>
              <a:ext uri="{FF2B5EF4-FFF2-40B4-BE49-F238E27FC236}">
                <a16:creationId xmlns:a16="http://schemas.microsoft.com/office/drawing/2014/main" id="{9BEAA554-454F-3FD0-26D9-40889776794E}"/>
              </a:ext>
            </a:extLst>
          </p:cNvPr>
          <p:cNvGrpSpPr/>
          <p:nvPr/>
        </p:nvGrpSpPr>
        <p:grpSpPr>
          <a:xfrm>
            <a:off x="8789413" y="1132883"/>
            <a:ext cx="3402587" cy="3450463"/>
            <a:chOff x="8715878" y="304024"/>
            <a:chExt cx="3402587" cy="3450463"/>
          </a:xfrm>
        </p:grpSpPr>
        <p:grpSp>
          <p:nvGrpSpPr>
            <p:cNvPr id="16" name="Group 15">
              <a:extLst>
                <a:ext uri="{FF2B5EF4-FFF2-40B4-BE49-F238E27FC236}">
                  <a16:creationId xmlns:a16="http://schemas.microsoft.com/office/drawing/2014/main" id="{E9B6E18D-ED4E-82CF-DBEB-9F0362716CCA}"/>
                </a:ext>
              </a:extLst>
            </p:cNvPr>
            <p:cNvGrpSpPr/>
            <p:nvPr/>
          </p:nvGrpSpPr>
          <p:grpSpPr>
            <a:xfrm>
              <a:off x="11218465" y="304024"/>
              <a:ext cx="900000" cy="1195705"/>
              <a:chOff x="11218465" y="304024"/>
              <a:chExt cx="900000" cy="1195705"/>
            </a:xfrm>
          </p:grpSpPr>
          <p:sp>
            <p:nvSpPr>
              <p:cNvPr id="15" name="Rectangle 14">
                <a:extLst>
                  <a:ext uri="{FF2B5EF4-FFF2-40B4-BE49-F238E27FC236}">
                    <a16:creationId xmlns:a16="http://schemas.microsoft.com/office/drawing/2014/main" id="{CE426400-BE37-7E77-22FE-553B223AF24E}"/>
                  </a:ext>
                </a:extLst>
              </p:cNvPr>
              <p:cNvSpPr/>
              <p:nvPr/>
            </p:nvSpPr>
            <p:spPr>
              <a:xfrm rot="3232469">
                <a:off x="11451862" y="1285679"/>
                <a:ext cx="117692" cy="301330"/>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FB17B0-371C-C0E8-A2D4-812838034F4B}"/>
                  </a:ext>
                </a:extLst>
              </p:cNvPr>
              <p:cNvSpPr/>
              <p:nvPr/>
            </p:nvSpPr>
            <p:spPr>
              <a:xfrm rot="2373750">
                <a:off x="11587400" y="304024"/>
                <a:ext cx="101600" cy="1195705"/>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4DCCAE-8AFE-82D2-9246-0799E04D21C1}"/>
                  </a:ext>
                </a:extLst>
              </p:cNvPr>
              <p:cNvSpPr/>
              <p:nvPr/>
            </p:nvSpPr>
            <p:spPr>
              <a:xfrm rot="3276799">
                <a:off x="11617665" y="802853"/>
                <a:ext cx="101600" cy="900000"/>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38D81423-2F90-77A4-AD47-12C0FBE36807}"/>
                </a:ext>
              </a:extLst>
            </p:cNvPr>
            <p:cNvGrpSpPr/>
            <p:nvPr/>
          </p:nvGrpSpPr>
          <p:grpSpPr>
            <a:xfrm rot="11374873">
              <a:off x="8715878" y="2558782"/>
              <a:ext cx="1202584" cy="1195705"/>
              <a:chOff x="11115664" y="600753"/>
              <a:chExt cx="1202584" cy="1195705"/>
            </a:xfrm>
          </p:grpSpPr>
          <p:sp>
            <p:nvSpPr>
              <p:cNvPr id="20" name="Rectangle 19">
                <a:extLst>
                  <a:ext uri="{FF2B5EF4-FFF2-40B4-BE49-F238E27FC236}">
                    <a16:creationId xmlns:a16="http://schemas.microsoft.com/office/drawing/2014/main" id="{F9E7ACE8-94A8-E428-FFF6-9444D25A0FC5}"/>
                  </a:ext>
                </a:extLst>
              </p:cNvPr>
              <p:cNvSpPr/>
              <p:nvPr/>
            </p:nvSpPr>
            <p:spPr>
              <a:xfrm rot="2770089">
                <a:off x="11673555" y="601598"/>
                <a:ext cx="86801" cy="1202584"/>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F55EAD-E909-F4BC-7E31-03656D861586}"/>
                  </a:ext>
                </a:extLst>
              </p:cNvPr>
              <p:cNvSpPr/>
              <p:nvPr/>
            </p:nvSpPr>
            <p:spPr>
              <a:xfrm rot="2373750">
                <a:off x="11455228" y="600753"/>
                <a:ext cx="101600" cy="1195705"/>
              </a:xfrm>
              <a:prstGeom prst="rect">
                <a:avLst/>
              </a:prstGeom>
              <a:solidFill>
                <a:schemeClr val="accent6">
                  <a:lumMod val="60000"/>
                  <a:lumOff val="40000"/>
                </a:schemeClr>
              </a:solidFill>
              <a:ln>
                <a:solidFill>
                  <a:schemeClr val="accent6">
                    <a:lumMod val="40000"/>
                    <a:lumOff val="60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Oval 11">
              <a:extLst>
                <a:ext uri="{FF2B5EF4-FFF2-40B4-BE49-F238E27FC236}">
                  <a16:creationId xmlns:a16="http://schemas.microsoft.com/office/drawing/2014/main" id="{B4F832C3-BE6C-C437-38E8-A8C333321B7B}"/>
                </a:ext>
              </a:extLst>
            </p:cNvPr>
            <p:cNvSpPr/>
            <p:nvPr/>
          </p:nvSpPr>
          <p:spPr>
            <a:xfrm rot="15865272">
              <a:off x="9484363" y="1003651"/>
              <a:ext cx="2160000" cy="2160000"/>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2AF6416-CF10-D446-679A-44127683A532}"/>
                </a:ext>
              </a:extLst>
            </p:cNvPr>
            <p:cNvSpPr/>
            <p:nvPr/>
          </p:nvSpPr>
          <p:spPr>
            <a:xfrm rot="15865272">
              <a:off x="10239321" y="1723651"/>
              <a:ext cx="720000" cy="720000"/>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E10F25F-617D-5073-D7F5-CC8807366F99}"/>
                </a:ext>
              </a:extLst>
            </p:cNvPr>
            <p:cNvSpPr/>
            <p:nvPr/>
          </p:nvSpPr>
          <p:spPr>
            <a:xfrm rot="15865272">
              <a:off x="10524451" y="1993651"/>
              <a:ext cx="180000" cy="180000"/>
            </a:xfrm>
            <a:prstGeom prst="ellips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A0B6F78-1C02-7D8D-FDA3-6971B7E10E5A}"/>
                </a:ext>
              </a:extLst>
            </p:cNvPr>
            <p:cNvCxnSpPr>
              <a:cxnSpLocks/>
              <a:stCxn id="39" idx="0"/>
              <a:endCxn id="12" idx="1"/>
            </p:cNvCxnSpPr>
            <p:nvPr/>
          </p:nvCxnSpPr>
          <p:spPr>
            <a:xfrm flipH="1">
              <a:off x="9878546" y="2125261"/>
              <a:ext cx="714456" cy="792688"/>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A72C49-2130-2175-6176-25AC6D621A3F}"/>
                </a:ext>
              </a:extLst>
            </p:cNvPr>
            <p:cNvCxnSpPr>
              <a:cxnSpLocks/>
              <a:stCxn id="39" idx="0"/>
              <a:endCxn id="20" idx="2"/>
            </p:cNvCxnSpPr>
            <p:nvPr/>
          </p:nvCxnSpPr>
          <p:spPr>
            <a:xfrm flipH="1">
              <a:off x="9814901" y="2125261"/>
              <a:ext cx="778101" cy="68873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85B9DE3-A408-558C-7773-B2126B747CBA}"/>
                </a:ext>
              </a:extLst>
            </p:cNvPr>
            <p:cNvCxnSpPr>
              <a:cxnSpLocks/>
              <a:stCxn id="22" idx="5"/>
            </p:cNvCxnSpPr>
            <p:nvPr/>
          </p:nvCxnSpPr>
          <p:spPr>
            <a:xfrm flipV="1">
              <a:off x="10671603" y="1337483"/>
              <a:ext cx="619793" cy="67664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5F26D88-910F-4D1E-98F8-F4138A19628A}"/>
                </a:ext>
              </a:extLst>
            </p:cNvPr>
            <p:cNvCxnSpPr>
              <a:cxnSpLocks/>
              <a:stCxn id="22" idx="1"/>
            </p:cNvCxnSpPr>
            <p:nvPr/>
          </p:nvCxnSpPr>
          <p:spPr>
            <a:xfrm flipV="1">
              <a:off x="10557299" y="1489883"/>
              <a:ext cx="886497" cy="663293"/>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371F0F4-9F3F-E0AF-46B8-EDE1EEC38B37}"/>
                </a:ext>
              </a:extLst>
            </p:cNvPr>
            <p:cNvSpPr txBox="1"/>
            <p:nvPr/>
          </p:nvSpPr>
          <p:spPr>
            <a:xfrm>
              <a:off x="10226555" y="2125261"/>
              <a:ext cx="732893" cy="276999"/>
            </a:xfrm>
            <a:prstGeom prst="rect">
              <a:avLst/>
            </a:prstGeom>
            <a:noFill/>
          </p:spPr>
          <p:txBody>
            <a:bodyPr wrap="none" rtlCol="0" anchor="ctr">
              <a:spAutoFit/>
            </a:bodyPr>
            <a:lstStyle/>
            <a:p>
              <a:pPr algn="ctr"/>
              <a:r>
                <a:rPr lang="en-US" sz="1200" b="1" dirty="0">
                  <a:latin typeface="CMU SERIF ROMAN" panose="02000603000000000000" pitchFamily="2" charset="0"/>
                  <a:ea typeface="CMU SERIF ROMAN" panose="02000603000000000000" pitchFamily="2" charset="0"/>
                  <a:cs typeface="CMU SERIF ROMAN" panose="02000603000000000000" pitchFamily="2" charset="0"/>
                </a:rPr>
                <a:t>Tracker</a:t>
              </a:r>
            </a:p>
          </p:txBody>
        </p:sp>
        <p:sp>
          <p:nvSpPr>
            <p:cNvPr id="40" name="TextBox 39">
              <a:extLst>
                <a:ext uri="{FF2B5EF4-FFF2-40B4-BE49-F238E27FC236}">
                  <a16:creationId xmlns:a16="http://schemas.microsoft.com/office/drawing/2014/main" id="{02E99801-7E21-9981-FD82-1CEB18715D7F}"/>
                </a:ext>
              </a:extLst>
            </p:cNvPr>
            <p:cNvSpPr txBox="1"/>
            <p:nvPr/>
          </p:nvSpPr>
          <p:spPr>
            <a:xfrm>
              <a:off x="10234228" y="2625506"/>
              <a:ext cx="732893" cy="323165"/>
            </a:xfrm>
            <a:prstGeom prst="rect">
              <a:avLst/>
            </a:prstGeom>
            <a:noFill/>
          </p:spPr>
          <p:txBody>
            <a:bodyPr wrap="none" rtlCol="0" anchor="ctr">
              <a:spAutoFit/>
            </a:bodyPr>
            <a:lstStyle/>
            <a:p>
              <a:pPr algn="ctr"/>
              <a:r>
                <a:rPr lang="en-US" sz="1500" b="1" dirty="0">
                  <a:latin typeface="CMU SERIF ROMAN" panose="02000603000000000000" pitchFamily="2" charset="0"/>
                  <a:ea typeface="CMU SERIF ROMAN" panose="02000603000000000000" pitchFamily="2" charset="0"/>
                  <a:cs typeface="CMU SERIF ROMAN" panose="02000603000000000000" pitchFamily="2" charset="0"/>
                </a:rPr>
                <a:t>ECAL</a:t>
              </a:r>
            </a:p>
          </p:txBody>
        </p:sp>
      </p:grpSp>
      <p:pic>
        <p:nvPicPr>
          <p:cNvPr id="1026" name="Picture 2">
            <a:extLst>
              <a:ext uri="{FF2B5EF4-FFF2-40B4-BE49-F238E27FC236}">
                <a16:creationId xmlns:a16="http://schemas.microsoft.com/office/drawing/2014/main" id="{1401A96A-80D5-D1F0-70FE-3DBDCF25E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280" y="4587543"/>
            <a:ext cx="3021483" cy="2264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293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46943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Choosing Candidate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46A436FE-A1EA-017C-9211-CA5042E0FBDE}"/>
              </a:ext>
            </a:extLst>
          </p:cNvPr>
          <p:cNvGraphicFramePr>
            <a:graphicFrameLocks noGrp="1"/>
          </p:cNvGraphicFramePr>
          <p:nvPr>
            <p:extLst>
              <p:ext uri="{D42A27DB-BD31-4B8C-83A1-F6EECF244321}">
                <p14:modId xmlns:p14="http://schemas.microsoft.com/office/powerpoint/2010/main" val="2816144796"/>
              </p:ext>
            </p:extLst>
          </p:nvPr>
        </p:nvGraphicFramePr>
        <p:xfrm>
          <a:off x="838200" y="1211399"/>
          <a:ext cx="6350000" cy="2552701"/>
        </p:xfrm>
        <a:graphic>
          <a:graphicData uri="http://schemas.openxmlformats.org/drawingml/2006/table">
            <a:tbl>
              <a:tblPr firstRow="1" bandRow="1">
                <a:tableStyleId>{5C22544A-7EE6-4342-B048-85BDC9FD1C3A}</a:tableStyleId>
              </a:tblPr>
              <a:tblGrid>
                <a:gridCol w="2730500">
                  <a:extLst>
                    <a:ext uri="{9D8B030D-6E8A-4147-A177-3AD203B41FA5}">
                      <a16:colId xmlns:a16="http://schemas.microsoft.com/office/drawing/2014/main" val="3951000539"/>
                    </a:ext>
                  </a:extLst>
                </a:gridCol>
                <a:gridCol w="3619500">
                  <a:extLst>
                    <a:ext uri="{9D8B030D-6E8A-4147-A177-3AD203B41FA5}">
                      <a16:colId xmlns:a16="http://schemas.microsoft.com/office/drawing/2014/main" val="2863061014"/>
                    </a:ext>
                  </a:extLst>
                </a:gridCol>
              </a:tblGrid>
              <a:tr h="454389">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2098312">
                <a:tc vMerge="1">
                  <a:txBody>
                    <a:bodyPr/>
                    <a:lstStyle/>
                    <a:p>
                      <a:pPr algn="ctr"/>
                      <a:endParaRPr lang="en-US" dirty="0">
                        <a:solidFill>
                          <a:srgbClr val="0C2240"/>
                        </a:solidFill>
                        <a:highlight>
                          <a:srgbClr val="FFFF00"/>
                        </a:highlight>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1435194050"/>
                  </a:ext>
                </a:extLst>
              </a:tr>
            </a:tbl>
          </a:graphicData>
        </a:graphic>
      </p:graphicFrame>
      <p:sp>
        <p:nvSpPr>
          <p:cNvPr id="17" name="TextBox 16">
            <a:extLst>
              <a:ext uri="{FF2B5EF4-FFF2-40B4-BE49-F238E27FC236}">
                <a16:creationId xmlns:a16="http://schemas.microsoft.com/office/drawing/2014/main" id="{B1FF1EB3-AB7B-B92D-9FA1-3B3760AD64A3}"/>
              </a:ext>
            </a:extLst>
          </p:cNvPr>
          <p:cNvSpPr txBox="1"/>
          <p:nvPr/>
        </p:nvSpPr>
        <p:spPr>
          <a:xfrm>
            <a:off x="838200" y="780849"/>
            <a:ext cx="6807200"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Energy deposition and shape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mc:AlternateContent xmlns:mc="http://schemas.openxmlformats.org/markup-compatibility/2006" xmlns:a14="http://schemas.microsoft.com/office/drawing/2010/main">
        <mc:Choice Requires="a14">
          <p:graphicFrame>
            <p:nvGraphicFramePr>
              <p:cNvPr id="24" name="Table 23">
                <a:extLst>
                  <a:ext uri="{FF2B5EF4-FFF2-40B4-BE49-F238E27FC236}">
                    <a16:creationId xmlns:a16="http://schemas.microsoft.com/office/drawing/2014/main" id="{4E37CD0E-A95B-6C64-D64A-9CCEC1BD5725}"/>
                  </a:ext>
                </a:extLst>
              </p:cNvPr>
              <p:cNvGraphicFramePr>
                <a:graphicFrameLocks noGrp="1"/>
              </p:cNvGraphicFramePr>
              <p:nvPr>
                <p:extLst>
                  <p:ext uri="{D42A27DB-BD31-4B8C-83A1-F6EECF244321}">
                    <p14:modId xmlns:p14="http://schemas.microsoft.com/office/powerpoint/2010/main" val="847183358"/>
                  </p:ext>
                </p:extLst>
              </p:nvPr>
            </p:nvGraphicFramePr>
            <p:xfrm>
              <a:off x="838200" y="3877612"/>
              <a:ext cx="9690100" cy="2905525"/>
            </p:xfrm>
            <a:graphic>
              <a:graphicData uri="http://schemas.openxmlformats.org/drawingml/2006/table">
                <a:tbl>
                  <a:tblPr firstRow="1" bandRow="1">
                    <a:tableStyleId>{5C22544A-7EE6-4342-B048-85BDC9FD1C3A}</a:tableStyleId>
                  </a:tblPr>
                  <a:tblGrid>
                    <a:gridCol w="4851400">
                      <a:extLst>
                        <a:ext uri="{9D8B030D-6E8A-4147-A177-3AD203B41FA5}">
                          <a16:colId xmlns:a16="http://schemas.microsoft.com/office/drawing/2014/main" val="3938036078"/>
                        </a:ext>
                      </a:extLst>
                    </a:gridCol>
                    <a:gridCol w="4838700">
                      <a:extLst>
                        <a:ext uri="{9D8B030D-6E8A-4147-A177-3AD203B41FA5}">
                          <a16:colId xmlns:a16="http://schemas.microsoft.com/office/drawing/2014/main" val="2802422250"/>
                        </a:ext>
                      </a:extLst>
                    </a:gridCol>
                  </a:tblGrid>
                  <a:tr h="517193">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extLst>
                      <a:ext uri="{0D108BD9-81ED-4DB2-BD59-A6C34878D82A}">
                        <a16:rowId xmlns:a16="http://schemas.microsoft.com/office/drawing/2014/main" val="785178283"/>
                      </a:ext>
                    </a:extLst>
                  </a:tr>
                  <a:tr h="2388332">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886534561"/>
                      </a:ext>
                    </a:extLst>
                  </a:tr>
                </a:tbl>
              </a:graphicData>
            </a:graphic>
          </p:graphicFrame>
        </mc:Choice>
        <mc:Fallback xmlns="">
          <p:graphicFrame>
            <p:nvGraphicFramePr>
              <p:cNvPr id="24" name="Table 23">
                <a:extLst>
                  <a:ext uri="{FF2B5EF4-FFF2-40B4-BE49-F238E27FC236}">
                    <a16:creationId xmlns:a16="http://schemas.microsoft.com/office/drawing/2014/main" id="{4E37CD0E-A95B-6C64-D64A-9CCEC1BD5725}"/>
                  </a:ext>
                </a:extLst>
              </p:cNvPr>
              <p:cNvGraphicFramePr>
                <a:graphicFrameLocks noGrp="1"/>
              </p:cNvGraphicFramePr>
              <p:nvPr>
                <p:extLst>
                  <p:ext uri="{D42A27DB-BD31-4B8C-83A1-F6EECF244321}">
                    <p14:modId xmlns:p14="http://schemas.microsoft.com/office/powerpoint/2010/main" val="847183358"/>
                  </p:ext>
                </p:extLst>
              </p:nvPr>
            </p:nvGraphicFramePr>
            <p:xfrm>
              <a:off x="838200" y="3877612"/>
              <a:ext cx="9690100" cy="2905525"/>
            </p:xfrm>
            <a:graphic>
              <a:graphicData uri="http://schemas.openxmlformats.org/drawingml/2006/table">
                <a:tbl>
                  <a:tblPr firstRow="1" bandRow="1">
                    <a:tableStyleId>{5C22544A-7EE6-4342-B048-85BDC9FD1C3A}</a:tableStyleId>
                  </a:tblPr>
                  <a:tblGrid>
                    <a:gridCol w="4851400">
                      <a:extLst>
                        <a:ext uri="{9D8B030D-6E8A-4147-A177-3AD203B41FA5}">
                          <a16:colId xmlns:a16="http://schemas.microsoft.com/office/drawing/2014/main" val="3938036078"/>
                        </a:ext>
                      </a:extLst>
                    </a:gridCol>
                    <a:gridCol w="4838700">
                      <a:extLst>
                        <a:ext uri="{9D8B030D-6E8A-4147-A177-3AD203B41FA5}">
                          <a16:colId xmlns:a16="http://schemas.microsoft.com/office/drawing/2014/main" val="2802422250"/>
                        </a:ext>
                      </a:extLst>
                    </a:gridCol>
                  </a:tblGrid>
                  <a:tr h="517193">
                    <a:tc rowSpan="2">
                      <a:txBody>
                        <a:bodyPr/>
                        <a:lstStyle/>
                        <a:p>
                          <a:pPr algn="ct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9F2"/>
                        </a:solidFill>
                      </a:tcPr>
                    </a:tc>
                    <a:tc>
                      <a:txBody>
                        <a:bodyPr/>
                        <a:lstStyle/>
                        <a:p>
                          <a:endParaRPr lang="en-US"/>
                        </a:p>
                      </a:txBody>
                      <a:tcPr anchor="ctr">
                        <a:blipFill>
                          <a:blip r:embed="rId3"/>
                          <a:stretch>
                            <a:fillRect l="-100525" t="-2439" r="-787" b="-468293"/>
                          </a:stretch>
                        </a:blipFill>
                      </a:tcPr>
                    </a:tc>
                    <a:extLst>
                      <a:ext uri="{0D108BD9-81ED-4DB2-BD59-A6C34878D82A}">
                        <a16:rowId xmlns:a16="http://schemas.microsoft.com/office/drawing/2014/main" val="785178283"/>
                      </a:ext>
                    </a:extLst>
                  </a:tr>
                  <a:tr h="2388332">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886534561"/>
                      </a:ext>
                    </a:extLst>
                  </a:tr>
                </a:tbl>
              </a:graphicData>
            </a:graphic>
          </p:graphicFrame>
        </mc:Fallback>
      </mc:AlternateContent>
      <p:sp>
        <p:nvSpPr>
          <p:cNvPr id="3" name="Slide Number Placeholder 2">
            <a:extLst>
              <a:ext uri="{FF2B5EF4-FFF2-40B4-BE49-F238E27FC236}">
                <a16:creationId xmlns:a16="http://schemas.microsoft.com/office/drawing/2014/main" id="{2576470B-A0E2-9BDF-0C6E-0DA66A7206B1}"/>
              </a:ext>
            </a:extLst>
          </p:cNvPr>
          <p:cNvSpPr>
            <a:spLocks noGrp="1"/>
          </p:cNvSpPr>
          <p:nvPr>
            <p:ph type="sldNum" sz="quarter" idx="12"/>
          </p:nvPr>
        </p:nvSpPr>
        <p:spPr/>
        <p:txBody>
          <a:bodyPr/>
          <a:lstStyle/>
          <a:p>
            <a:fld id="{CA08304B-578E-B84D-8D62-C3895E12D406}" type="slidenum">
              <a:rPr lang="en-US" smtClean="0"/>
              <a:t>16</a:t>
            </a:fld>
            <a:endParaRPr lang="en-US"/>
          </a:p>
        </p:txBody>
      </p:sp>
      <p:pic>
        <p:nvPicPr>
          <p:cNvPr id="6" name="Picture 5" descr="A diagram of a graph&#10;&#10;Description automatically generated">
            <a:extLst>
              <a:ext uri="{FF2B5EF4-FFF2-40B4-BE49-F238E27FC236}">
                <a16:creationId xmlns:a16="http://schemas.microsoft.com/office/drawing/2014/main" id="{DAE72293-F134-5E27-6164-9DF2C3438B3E}"/>
              </a:ext>
            </a:extLst>
          </p:cNvPr>
          <p:cNvPicPr>
            <a:picLocks noChangeAspect="1"/>
          </p:cNvPicPr>
          <p:nvPr/>
        </p:nvPicPr>
        <p:blipFill>
          <a:blip r:embed="rId4"/>
          <a:stretch>
            <a:fillRect/>
          </a:stretch>
        </p:blipFill>
        <p:spPr>
          <a:xfrm>
            <a:off x="8268870" y="875648"/>
            <a:ext cx="2942068" cy="2844000"/>
          </a:xfrm>
          <a:prstGeom prst="rect">
            <a:avLst/>
          </a:prstGeom>
        </p:spPr>
      </p:pic>
      <p:sp>
        <p:nvSpPr>
          <p:cNvPr id="7" name="TextBox 6">
            <a:extLst>
              <a:ext uri="{FF2B5EF4-FFF2-40B4-BE49-F238E27FC236}">
                <a16:creationId xmlns:a16="http://schemas.microsoft.com/office/drawing/2014/main" id="{3241BF43-F4E4-C234-035C-026B8C1580FE}"/>
              </a:ext>
            </a:extLst>
          </p:cNvPr>
          <p:cNvSpPr txBox="1"/>
          <p:nvPr/>
        </p:nvSpPr>
        <p:spPr>
          <a:xfrm>
            <a:off x="9454146" y="2842848"/>
            <a:ext cx="1487908" cy="369332"/>
          </a:xfrm>
          <a:prstGeom prst="rect">
            <a:avLst/>
          </a:prstGeom>
          <a:noFill/>
        </p:spPr>
        <p:txBody>
          <a:bodyPr wrap="none" rtlCol="0" anchor="ctr">
            <a:spAutoFit/>
          </a:bodyPr>
          <a:lstStyle/>
          <a:p>
            <a:pPr algn="ctr"/>
            <a:r>
              <a:rPr lang="en-US" b="1" dirty="0">
                <a:latin typeface="CMU SERIF ROMAN" panose="02000603000000000000" pitchFamily="2" charset="0"/>
                <a:ea typeface="CMU SERIF ROMAN" panose="02000603000000000000" pitchFamily="2" charset="0"/>
                <a:cs typeface="CMU SERIF ROMAN" panose="02000603000000000000" pitchFamily="2" charset="0"/>
              </a:rPr>
              <a:t>Supercluster</a:t>
            </a:r>
          </a:p>
        </p:txBody>
      </p:sp>
      <p:pic>
        <p:nvPicPr>
          <p:cNvPr id="53" name="Picture 52">
            <a:extLst>
              <a:ext uri="{FF2B5EF4-FFF2-40B4-BE49-F238E27FC236}">
                <a16:creationId xmlns:a16="http://schemas.microsoft.com/office/drawing/2014/main" id="{1173E947-52ED-779E-8F33-7A8CD88F7CE0}"/>
              </a:ext>
            </a:extLst>
          </p:cNvPr>
          <p:cNvPicPr>
            <a:picLocks noChangeAspect="1"/>
          </p:cNvPicPr>
          <p:nvPr/>
        </p:nvPicPr>
        <p:blipFill>
          <a:blip r:embed="rId5"/>
          <a:srcRect/>
          <a:stretch/>
        </p:blipFill>
        <p:spPr>
          <a:xfrm>
            <a:off x="3464559" y="1745609"/>
            <a:ext cx="3588435" cy="1974038"/>
          </a:xfrm>
          <a:prstGeom prst="rect">
            <a:avLst/>
          </a:prstGeom>
        </p:spPr>
      </p:pic>
      <p:pic>
        <p:nvPicPr>
          <p:cNvPr id="55" name="Picture 54">
            <a:extLst>
              <a:ext uri="{FF2B5EF4-FFF2-40B4-BE49-F238E27FC236}">
                <a16:creationId xmlns:a16="http://schemas.microsoft.com/office/drawing/2014/main" id="{54F087C0-9B0C-CBF4-28DE-FC6D2CA5D306}"/>
              </a:ext>
            </a:extLst>
          </p:cNvPr>
          <p:cNvPicPr>
            <a:picLocks noChangeAspect="1"/>
          </p:cNvPicPr>
          <p:nvPr/>
        </p:nvPicPr>
        <p:blipFill>
          <a:blip r:embed="rId6"/>
          <a:srcRect/>
          <a:stretch/>
        </p:blipFill>
        <p:spPr>
          <a:xfrm>
            <a:off x="2256895" y="3903466"/>
            <a:ext cx="2817141" cy="2856449"/>
          </a:xfrm>
          <a:prstGeom prst="rect">
            <a:avLst/>
          </a:prstGeom>
        </p:spPr>
      </p:pic>
      <p:sp>
        <p:nvSpPr>
          <p:cNvPr id="56" name="TextBox 55">
            <a:extLst>
              <a:ext uri="{FF2B5EF4-FFF2-40B4-BE49-F238E27FC236}">
                <a16:creationId xmlns:a16="http://schemas.microsoft.com/office/drawing/2014/main" id="{BD416993-EEEE-50B9-FB11-9487FE77400A}"/>
              </a:ext>
            </a:extLst>
          </p:cNvPr>
          <p:cNvSpPr txBox="1"/>
          <p:nvPr/>
        </p:nvSpPr>
        <p:spPr>
          <a:xfrm>
            <a:off x="838200" y="3872343"/>
            <a:ext cx="1080000" cy="720000"/>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H/E</a:t>
            </a:r>
          </a:p>
        </p:txBody>
      </p:sp>
      <p:pic>
        <p:nvPicPr>
          <p:cNvPr id="58" name="Picture 57">
            <a:extLst>
              <a:ext uri="{FF2B5EF4-FFF2-40B4-BE49-F238E27FC236}">
                <a16:creationId xmlns:a16="http://schemas.microsoft.com/office/drawing/2014/main" id="{F0FD3D45-9F9A-CE3D-D38F-A5C69443E348}"/>
              </a:ext>
            </a:extLst>
          </p:cNvPr>
          <p:cNvPicPr>
            <a:picLocks noChangeAspect="1"/>
          </p:cNvPicPr>
          <p:nvPr/>
        </p:nvPicPr>
        <p:blipFill>
          <a:blip r:embed="rId7"/>
          <a:srcRect/>
          <a:stretch/>
        </p:blipFill>
        <p:spPr>
          <a:xfrm>
            <a:off x="6360262" y="4473878"/>
            <a:ext cx="3466126" cy="2291652"/>
          </a:xfrm>
          <a:prstGeom prst="rect">
            <a:avLst/>
          </a:prstGeom>
        </p:spPr>
      </p:pic>
      <p:pic>
        <p:nvPicPr>
          <p:cNvPr id="9" name="Picture 8">
            <a:extLst>
              <a:ext uri="{FF2B5EF4-FFF2-40B4-BE49-F238E27FC236}">
                <a16:creationId xmlns:a16="http://schemas.microsoft.com/office/drawing/2014/main" id="{CC326075-7CC7-536A-10FF-78D4D17B729B}"/>
              </a:ext>
            </a:extLst>
          </p:cNvPr>
          <p:cNvPicPr>
            <a:picLocks noChangeAspect="1"/>
          </p:cNvPicPr>
          <p:nvPr/>
        </p:nvPicPr>
        <p:blipFill>
          <a:blip r:embed="rId8"/>
          <a:srcRect/>
          <a:stretch/>
        </p:blipFill>
        <p:spPr>
          <a:xfrm>
            <a:off x="1185894" y="1561790"/>
            <a:ext cx="2416528" cy="2157857"/>
          </a:xfrm>
          <a:prstGeom prst="rect">
            <a:avLst/>
          </a:prstGeom>
        </p:spPr>
      </p:pic>
      <p:sp>
        <p:nvSpPr>
          <p:cNvPr id="10" name="TextBox 9">
            <a:extLst>
              <a:ext uri="{FF2B5EF4-FFF2-40B4-BE49-F238E27FC236}">
                <a16:creationId xmlns:a16="http://schemas.microsoft.com/office/drawing/2014/main" id="{4B149A29-F846-18B3-DC76-4C2B4CD65060}"/>
              </a:ext>
            </a:extLst>
          </p:cNvPr>
          <p:cNvSpPr txBox="1"/>
          <p:nvPr/>
        </p:nvSpPr>
        <p:spPr>
          <a:xfrm>
            <a:off x="838200" y="1208023"/>
            <a:ext cx="777240" cy="369332"/>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1035908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Choosing Candidate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8F6AE4A2-C58E-0A6A-F86F-DC74209E5B91}"/>
              </a:ext>
            </a:extLst>
          </p:cNvPr>
          <p:cNvGraphicFramePr>
            <a:graphicFrameLocks noGrp="1"/>
          </p:cNvGraphicFramePr>
          <p:nvPr>
            <p:extLst>
              <p:ext uri="{D42A27DB-BD31-4B8C-83A1-F6EECF244321}">
                <p14:modId xmlns:p14="http://schemas.microsoft.com/office/powerpoint/2010/main" val="3749052522"/>
              </p:ext>
            </p:extLst>
          </p:nvPr>
        </p:nvGraphicFramePr>
        <p:xfrm>
          <a:off x="838200" y="121173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16" name="TextBox 15">
            <a:extLst>
              <a:ext uri="{FF2B5EF4-FFF2-40B4-BE49-F238E27FC236}">
                <a16:creationId xmlns:a16="http://schemas.microsoft.com/office/drawing/2014/main" id="{16AE6F22-ED71-3A08-ED53-7ED417C29740}"/>
              </a:ext>
            </a:extLst>
          </p:cNvPr>
          <p:cNvSpPr txBox="1"/>
          <p:nvPr/>
        </p:nvSpPr>
        <p:spPr>
          <a:xfrm>
            <a:off x="838200" y="780848"/>
            <a:ext cx="4127500" cy="430887"/>
          </a:xfrm>
          <a:prstGeom prst="rect">
            <a:avLst/>
          </a:prstGeom>
          <a:noFill/>
        </p:spPr>
        <p:txBody>
          <a:bodyPr wrap="square" rtlCol="0" anchor="ctr">
            <a:spAutoFit/>
          </a:bodyPr>
          <a:lstStyle/>
          <a:p>
            <a:r>
              <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Isolation of photon candidates:</a:t>
            </a:r>
            <a:endParaRPr lang="en-US" sz="2200"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 name="Slide Number Placeholder 4">
            <a:extLst>
              <a:ext uri="{FF2B5EF4-FFF2-40B4-BE49-F238E27FC236}">
                <a16:creationId xmlns:a16="http://schemas.microsoft.com/office/drawing/2014/main" id="{04ECDE3A-91C7-4525-8DDA-CE355B63F0C1}"/>
              </a:ext>
            </a:extLst>
          </p:cNvPr>
          <p:cNvSpPr>
            <a:spLocks noGrp="1"/>
          </p:cNvSpPr>
          <p:nvPr>
            <p:ph type="sldNum" sz="quarter" idx="12"/>
          </p:nvPr>
        </p:nvSpPr>
        <p:spPr>
          <a:xfrm>
            <a:off x="11595100" y="6326505"/>
            <a:ext cx="444500" cy="365125"/>
          </a:xfrm>
        </p:spPr>
        <p:txBody>
          <a:bodyPr/>
          <a:lstStyle/>
          <a:p>
            <a:fld id="{CA08304B-578E-B84D-8D62-C3895E12D406}" type="slidenum">
              <a:rPr lang="en-US" smtClean="0"/>
              <a:t>17</a:t>
            </a:fld>
            <a:endParaRPr lang="en-US" dirty="0"/>
          </a:p>
        </p:txBody>
      </p:sp>
      <p:pic>
        <p:nvPicPr>
          <p:cNvPr id="8" name="Picture 7">
            <a:extLst>
              <a:ext uri="{FF2B5EF4-FFF2-40B4-BE49-F238E27FC236}">
                <a16:creationId xmlns:a16="http://schemas.microsoft.com/office/drawing/2014/main" id="{ECB0192F-21E2-FB91-0AEC-B4303D9829BF}"/>
              </a:ext>
            </a:extLst>
          </p:cNvPr>
          <p:cNvPicPr>
            <a:picLocks noChangeAspect="1"/>
          </p:cNvPicPr>
          <p:nvPr/>
        </p:nvPicPr>
        <p:blipFill>
          <a:blip r:embed="rId3"/>
          <a:srcRect/>
          <a:stretch/>
        </p:blipFill>
        <p:spPr>
          <a:xfrm>
            <a:off x="2648272" y="1243335"/>
            <a:ext cx="2939728" cy="2611266"/>
          </a:xfrm>
          <a:prstGeom prst="rect">
            <a:avLst/>
          </a:prstGeom>
        </p:spPr>
      </p:pic>
      <p:sp>
        <p:nvSpPr>
          <p:cNvPr id="9" name="TextBox 8">
            <a:extLst>
              <a:ext uri="{FF2B5EF4-FFF2-40B4-BE49-F238E27FC236}">
                <a16:creationId xmlns:a16="http://schemas.microsoft.com/office/drawing/2014/main" id="{1FC09106-FFDE-9603-6418-0BB7D843CD10}"/>
              </a:ext>
            </a:extLst>
          </p:cNvPr>
          <p:cNvSpPr txBox="1"/>
          <p:nvPr/>
        </p:nvSpPr>
        <p:spPr>
          <a:xfrm>
            <a:off x="838200" y="1211735"/>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Photon Isolation</a:t>
            </a:r>
          </a:p>
        </p:txBody>
      </p:sp>
      <p:graphicFrame>
        <p:nvGraphicFramePr>
          <p:cNvPr id="10" name="Table 9">
            <a:extLst>
              <a:ext uri="{FF2B5EF4-FFF2-40B4-BE49-F238E27FC236}">
                <a16:creationId xmlns:a16="http://schemas.microsoft.com/office/drawing/2014/main" id="{43C97737-E149-6032-5760-BCEEF6008DD1}"/>
              </a:ext>
            </a:extLst>
          </p:cNvPr>
          <p:cNvGraphicFramePr>
            <a:graphicFrameLocks noGrp="1"/>
          </p:cNvGraphicFramePr>
          <p:nvPr>
            <p:extLst>
              <p:ext uri="{D42A27DB-BD31-4B8C-83A1-F6EECF244321}">
                <p14:modId xmlns:p14="http://schemas.microsoft.com/office/powerpoint/2010/main" val="3201736715"/>
              </p:ext>
            </p:extLst>
          </p:nvPr>
        </p:nvGraphicFramePr>
        <p:xfrm>
          <a:off x="6413500" y="121173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11" name="TextBox 10">
            <a:extLst>
              <a:ext uri="{FF2B5EF4-FFF2-40B4-BE49-F238E27FC236}">
                <a16:creationId xmlns:a16="http://schemas.microsoft.com/office/drawing/2014/main" id="{0A9ED660-FDAE-80BD-5210-F9BD55BB7E77}"/>
              </a:ext>
            </a:extLst>
          </p:cNvPr>
          <p:cNvSpPr txBox="1"/>
          <p:nvPr/>
        </p:nvSpPr>
        <p:spPr>
          <a:xfrm>
            <a:off x="6413500" y="1211734"/>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Tracker Isolation</a:t>
            </a:r>
          </a:p>
        </p:txBody>
      </p:sp>
      <p:pic>
        <p:nvPicPr>
          <p:cNvPr id="14" name="Picture 13">
            <a:extLst>
              <a:ext uri="{FF2B5EF4-FFF2-40B4-BE49-F238E27FC236}">
                <a16:creationId xmlns:a16="http://schemas.microsoft.com/office/drawing/2014/main" id="{E7EDC8C4-F19E-7BD0-E3C6-DCA8D9E6AC87}"/>
              </a:ext>
            </a:extLst>
          </p:cNvPr>
          <p:cNvPicPr>
            <a:picLocks noChangeAspect="1"/>
          </p:cNvPicPr>
          <p:nvPr/>
        </p:nvPicPr>
        <p:blipFill>
          <a:blip r:embed="rId4"/>
          <a:srcRect/>
          <a:stretch/>
        </p:blipFill>
        <p:spPr>
          <a:xfrm>
            <a:off x="7794507" y="1229821"/>
            <a:ext cx="2954941" cy="2624779"/>
          </a:xfrm>
          <a:prstGeom prst="rect">
            <a:avLst/>
          </a:prstGeom>
        </p:spPr>
      </p:pic>
      <p:graphicFrame>
        <p:nvGraphicFramePr>
          <p:cNvPr id="19" name="Table 18">
            <a:extLst>
              <a:ext uri="{FF2B5EF4-FFF2-40B4-BE49-F238E27FC236}">
                <a16:creationId xmlns:a16="http://schemas.microsoft.com/office/drawing/2014/main" id="{8BC33B78-8B3D-4C44-D9A5-13DE6451650E}"/>
              </a:ext>
            </a:extLst>
          </p:cNvPr>
          <p:cNvGraphicFramePr>
            <a:graphicFrameLocks noGrp="1"/>
          </p:cNvGraphicFramePr>
          <p:nvPr>
            <p:extLst>
              <p:ext uri="{D42A27DB-BD31-4B8C-83A1-F6EECF244321}">
                <p14:modId xmlns:p14="http://schemas.microsoft.com/office/powerpoint/2010/main" val="3725580594"/>
              </p:ext>
            </p:extLst>
          </p:nvPr>
        </p:nvGraphicFramePr>
        <p:xfrm>
          <a:off x="838200" y="401716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graphicFrame>
        <p:nvGraphicFramePr>
          <p:cNvPr id="20" name="Table 19">
            <a:extLst>
              <a:ext uri="{FF2B5EF4-FFF2-40B4-BE49-F238E27FC236}">
                <a16:creationId xmlns:a16="http://schemas.microsoft.com/office/drawing/2014/main" id="{B1EF73BA-42BC-672F-5402-65E4A41C227E}"/>
              </a:ext>
            </a:extLst>
          </p:cNvPr>
          <p:cNvGraphicFramePr>
            <a:graphicFrameLocks noGrp="1"/>
          </p:cNvGraphicFramePr>
          <p:nvPr>
            <p:extLst>
              <p:ext uri="{D42A27DB-BD31-4B8C-83A1-F6EECF244321}">
                <p14:modId xmlns:p14="http://schemas.microsoft.com/office/powerpoint/2010/main" val="3901062791"/>
              </p:ext>
            </p:extLst>
          </p:nvPr>
        </p:nvGraphicFramePr>
        <p:xfrm>
          <a:off x="6413500" y="4017166"/>
          <a:ext cx="4902200" cy="2674464"/>
        </p:xfrm>
        <a:graphic>
          <a:graphicData uri="http://schemas.openxmlformats.org/drawingml/2006/table">
            <a:tbl>
              <a:tblPr firstRow="1" bandRow="1">
                <a:tableStyleId>{5C22544A-7EE6-4342-B048-85BDC9FD1C3A}</a:tableStyleId>
              </a:tblPr>
              <a:tblGrid>
                <a:gridCol w="4902200">
                  <a:extLst>
                    <a:ext uri="{9D8B030D-6E8A-4147-A177-3AD203B41FA5}">
                      <a16:colId xmlns:a16="http://schemas.microsoft.com/office/drawing/2014/main" val="3712581054"/>
                    </a:ext>
                  </a:extLst>
                </a:gridCol>
              </a:tblGrid>
              <a:tr h="2674464">
                <a:tc>
                  <a:txBody>
                    <a:bodyPr/>
                    <a:lstStyle/>
                    <a:p>
                      <a:pPr algn="l"/>
                      <a:r>
                        <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Not restricted</a:t>
                      </a:r>
                    </a:p>
                    <a:p>
                      <a:pPr algn="l"/>
                      <a:r>
                        <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to a </a:t>
                      </a:r>
                      <a:r>
                        <a:rPr lang="en-US" sz="1400" b="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cone.</a:t>
                      </a:r>
                      <a:endParaRPr lang="en-US" sz="1400"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283868148"/>
                  </a:ext>
                </a:extLst>
              </a:tr>
            </a:tbl>
          </a:graphicData>
        </a:graphic>
      </p:graphicFrame>
      <p:sp>
        <p:nvSpPr>
          <p:cNvPr id="21" name="TextBox 20">
            <a:extLst>
              <a:ext uri="{FF2B5EF4-FFF2-40B4-BE49-F238E27FC236}">
                <a16:creationId xmlns:a16="http://schemas.microsoft.com/office/drawing/2014/main" id="{FE8F64D7-38B4-D2D9-E167-5941A67511BA}"/>
              </a:ext>
            </a:extLst>
          </p:cNvPr>
          <p:cNvSpPr txBox="1"/>
          <p:nvPr/>
        </p:nvSpPr>
        <p:spPr>
          <a:xfrm>
            <a:off x="838200" y="4017166"/>
            <a:ext cx="1346200" cy="923330"/>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Charged Hadron Isolation</a:t>
            </a:r>
          </a:p>
        </p:txBody>
      </p:sp>
      <p:sp>
        <p:nvSpPr>
          <p:cNvPr id="22" name="TextBox 21">
            <a:extLst>
              <a:ext uri="{FF2B5EF4-FFF2-40B4-BE49-F238E27FC236}">
                <a16:creationId xmlns:a16="http://schemas.microsoft.com/office/drawing/2014/main" id="{BCC612BF-9B28-011C-6242-98C5D6BFECE0}"/>
              </a:ext>
            </a:extLst>
          </p:cNvPr>
          <p:cNvSpPr txBox="1"/>
          <p:nvPr/>
        </p:nvSpPr>
        <p:spPr>
          <a:xfrm>
            <a:off x="6413500" y="4017166"/>
            <a:ext cx="1346200" cy="646331"/>
          </a:xfrm>
          <a:prstGeom prst="rect">
            <a:avLst/>
          </a:prstGeom>
          <a:solidFill>
            <a:srgbClr val="E4DED0"/>
          </a:solidFill>
          <a:ln w="50800">
            <a:solidFill>
              <a:schemeClr val="bg1"/>
            </a:solidFill>
          </a:ln>
          <a:effectLst>
            <a:softEdge rad="25400"/>
          </a:effectLst>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Electron</a:t>
            </a:r>
          </a:p>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Veto</a:t>
            </a:r>
          </a:p>
        </p:txBody>
      </p:sp>
      <p:pic>
        <p:nvPicPr>
          <p:cNvPr id="24" name="Picture 23">
            <a:extLst>
              <a:ext uri="{FF2B5EF4-FFF2-40B4-BE49-F238E27FC236}">
                <a16:creationId xmlns:a16="http://schemas.microsoft.com/office/drawing/2014/main" id="{E349E18C-2957-2018-265C-AC2C6CE16DDD}"/>
              </a:ext>
            </a:extLst>
          </p:cNvPr>
          <p:cNvPicPr>
            <a:picLocks noChangeAspect="1"/>
          </p:cNvPicPr>
          <p:nvPr/>
        </p:nvPicPr>
        <p:blipFill>
          <a:blip r:embed="rId5"/>
          <a:srcRect/>
          <a:stretch/>
        </p:blipFill>
        <p:spPr>
          <a:xfrm>
            <a:off x="2297494" y="4033763"/>
            <a:ext cx="3014328" cy="2677531"/>
          </a:xfrm>
          <a:prstGeom prst="rect">
            <a:avLst/>
          </a:prstGeom>
        </p:spPr>
      </p:pic>
      <p:pic>
        <p:nvPicPr>
          <p:cNvPr id="26" name="Picture 25">
            <a:extLst>
              <a:ext uri="{FF2B5EF4-FFF2-40B4-BE49-F238E27FC236}">
                <a16:creationId xmlns:a16="http://schemas.microsoft.com/office/drawing/2014/main" id="{21303603-61DE-66ED-0FC3-2994BC10831F}"/>
              </a:ext>
            </a:extLst>
          </p:cNvPr>
          <p:cNvPicPr>
            <a:picLocks noChangeAspect="1"/>
          </p:cNvPicPr>
          <p:nvPr/>
        </p:nvPicPr>
        <p:blipFill>
          <a:blip r:embed="rId6"/>
          <a:srcRect/>
          <a:stretch/>
        </p:blipFill>
        <p:spPr>
          <a:xfrm>
            <a:off x="7767496" y="4023721"/>
            <a:ext cx="2981952" cy="2645957"/>
          </a:xfrm>
          <a:prstGeom prst="rect">
            <a:avLst/>
          </a:prstGeom>
        </p:spPr>
      </p:pic>
      <p:pic>
        <p:nvPicPr>
          <p:cNvPr id="3" name="Picture 2">
            <a:extLst>
              <a:ext uri="{FF2B5EF4-FFF2-40B4-BE49-F238E27FC236}">
                <a16:creationId xmlns:a16="http://schemas.microsoft.com/office/drawing/2014/main" id="{CB68FA76-B823-F9AB-83C4-CC027B91A998}"/>
              </a:ext>
            </a:extLst>
          </p:cNvPr>
          <p:cNvPicPr>
            <a:picLocks noChangeAspect="1"/>
          </p:cNvPicPr>
          <p:nvPr/>
        </p:nvPicPr>
        <p:blipFill>
          <a:blip r:embed="rId7"/>
          <a:stretch>
            <a:fillRect/>
          </a:stretch>
        </p:blipFill>
        <p:spPr>
          <a:xfrm>
            <a:off x="985106" y="2121870"/>
            <a:ext cx="1865740" cy="225090"/>
          </a:xfrm>
          <a:prstGeom prst="rect">
            <a:avLst/>
          </a:prstGeom>
        </p:spPr>
      </p:pic>
    </p:spTree>
    <p:extLst>
      <p:ext uri="{BB962C8B-B14F-4D97-AF65-F5344CB8AC3E}">
        <p14:creationId xmlns:p14="http://schemas.microsoft.com/office/powerpoint/2010/main" val="2387072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Selections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1" y="800100"/>
                <a:ext cx="5574956" cy="3887205"/>
              </a:xfrm>
            </p:spPr>
            <p:txBody>
              <a:bodyPr anchor="ctr">
                <a:normAutofit lnSpcReduction="10000"/>
              </a:bodyPr>
              <a:lstStyle/>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not shown are applied to photon candidates.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contain at least one diphoton and at least 4 photons.</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Additional cuts (below) are required to ensure optimal pseudoscalar reconstruction.</a:t>
                </a:r>
              </a:p>
              <a:p>
                <a:pPr>
                  <a:spcBef>
                    <a:spcPts val="18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ΔM =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𝑎</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sub>
                        </m:sSub>
                      </m:sub>
                    </m:s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𝑐</m:t>
                            </m:r>
                          </m:sub>
                        </m:sSub>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𝑑</m:t>
                            </m:r>
                          </m:sub>
                        </m:sSub>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is minimized to choose optimal pseudoscalar candidates.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1" y="800100"/>
                <a:ext cx="5574956" cy="3887205"/>
              </a:xfrm>
              <a:blipFill>
                <a:blip r:embed="rId3"/>
                <a:stretch>
                  <a:fillRect l="-911" t="-974" b="-162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70840">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extLst>
                      <a:ext uri="{0D108BD9-81ED-4DB2-BD59-A6C34878D82A}">
                        <a16:rowId xmlns:a16="http://schemas.microsoft.com/office/drawing/2014/main" val="26362692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30.0</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1.442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1.556</a:t>
                          </a:r>
                        </a:p>
                      </a:txBody>
                      <a:tcPr anchor="ctr">
                        <a:solidFill>
                          <a:srgbClr val="E1E8F2"/>
                        </a:solid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110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i="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sSub>
                                <m:sSubPr>
                                  <m:ctrlP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 GeV</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2</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18.0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3</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4</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15.0</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Choice>
        <mc:Fallback xmlns="">
          <p:graphicFrame>
            <p:nvGraphicFramePr>
              <p:cNvPr id="8" name="Table 7">
                <a:extLst>
                  <a:ext uri="{FF2B5EF4-FFF2-40B4-BE49-F238E27FC236}">
                    <a16:creationId xmlns:a16="http://schemas.microsoft.com/office/drawing/2014/main" id="{1D377B6A-01BC-CED8-1959-51D05FDC9234}"/>
                  </a:ext>
                </a:extLst>
              </p:cNvPr>
              <p:cNvGraphicFramePr>
                <a:graphicFrameLocks noGrp="1"/>
              </p:cNvGraphicFramePr>
              <p:nvPr>
                <p:extLst>
                  <p:ext uri="{D42A27DB-BD31-4B8C-83A1-F6EECF244321}">
                    <p14:modId xmlns:p14="http://schemas.microsoft.com/office/powerpoint/2010/main" val="1970318179"/>
                  </p:ext>
                </p:extLst>
              </p:nvPr>
            </p:nvGraphicFramePr>
            <p:xfrm>
              <a:off x="106968" y="4687305"/>
              <a:ext cx="6417400" cy="1871091"/>
            </p:xfrm>
            <a:graphic>
              <a:graphicData uri="http://schemas.openxmlformats.org/drawingml/2006/table">
                <a:tbl>
                  <a:tblPr firstRow="1" bandRow="1">
                    <a:tableStyleId>{5C22544A-7EE6-4342-B048-85BDC9FD1C3A}</a:tableStyleId>
                  </a:tblPr>
                  <a:tblGrid>
                    <a:gridCol w="595183">
                      <a:extLst>
                        <a:ext uri="{9D8B030D-6E8A-4147-A177-3AD203B41FA5}">
                          <a16:colId xmlns:a16="http://schemas.microsoft.com/office/drawing/2014/main" val="3796716566"/>
                        </a:ext>
                      </a:extLst>
                    </a:gridCol>
                    <a:gridCol w="914400">
                      <a:extLst>
                        <a:ext uri="{9D8B030D-6E8A-4147-A177-3AD203B41FA5}">
                          <a16:colId xmlns:a16="http://schemas.microsoft.com/office/drawing/2014/main" val="3951000539"/>
                        </a:ext>
                      </a:extLst>
                    </a:gridCol>
                    <a:gridCol w="2199503">
                      <a:extLst>
                        <a:ext uri="{9D8B030D-6E8A-4147-A177-3AD203B41FA5}">
                          <a16:colId xmlns:a16="http://schemas.microsoft.com/office/drawing/2014/main" val="4184018168"/>
                        </a:ext>
                      </a:extLst>
                    </a:gridCol>
                    <a:gridCol w="2708314">
                      <a:extLst>
                        <a:ext uri="{9D8B030D-6E8A-4147-A177-3AD203B41FA5}">
                          <a16:colId xmlns:a16="http://schemas.microsoft.com/office/drawing/2014/main" val="3640913909"/>
                        </a:ext>
                      </a:extLst>
                    </a:gridCol>
                  </a:tblGrid>
                  <a:tr h="387731">
                    <a:tc>
                      <a:txBody>
                        <a:bodyPr/>
                        <a:lstStyle/>
                        <a:p>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noFill/>
                      </a:tcPr>
                    </a:tc>
                    <a:tc>
                      <a:txBody>
                        <a:bodyPr/>
                        <a:lstStyle/>
                        <a:p>
                          <a:pPr algn="ctr"/>
                          <a:r>
                            <a:rPr lang="en-US" b="0" baseline="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endParaRPr lang="en-US"/>
                        </a:p>
                      </a:txBody>
                      <a:tcPr anchor="ctr">
                        <a:blipFill>
                          <a:blip r:embed="rId4"/>
                          <a:stretch>
                            <a:fillRect l="-69364" t="-6452" r="-124855" b="-403226"/>
                          </a:stretch>
                        </a:blipFill>
                      </a:tcPr>
                    </a:tc>
                    <a:tc>
                      <a:txBody>
                        <a:bodyPr/>
                        <a:lstStyle/>
                        <a:p>
                          <a:endParaRPr lang="en-US"/>
                        </a:p>
                      </a:txBody>
                      <a:tcPr anchor="ctr">
                        <a:blipFill>
                          <a:blip r:embed="rId4"/>
                          <a:stretch>
                            <a:fillRect l="-136916" t="-6452" r="-935" b="-403226"/>
                          </a:stretch>
                        </a:blipFill>
                      </a:tcPr>
                    </a:tc>
                    <a:extLst>
                      <a:ext uri="{0D108BD9-81ED-4DB2-BD59-A6C34878D82A}">
                        <a16:rowId xmlns:a16="http://schemas.microsoft.com/office/drawing/2014/main" val="2636269256"/>
                      </a:ext>
                    </a:extLst>
                  </a:tr>
                  <a:tr h="370840">
                    <a:tc>
                      <a:txBody>
                        <a:bodyPr/>
                        <a:lstStyle/>
                        <a:p>
                          <a:endParaRPr lang="en-US"/>
                        </a:p>
                      </a:txBody>
                      <a:tcPr anchor="ctr">
                        <a:blipFill>
                          <a:blip r:embed="rId4"/>
                          <a:stretch>
                            <a:fillRect l="-2128" t="-113793" r="-980851" b="-331034"/>
                          </a:stretch>
                        </a:blipFill>
                      </a:tcPr>
                    </a:tc>
                    <a:tc>
                      <a:txBody>
                        <a:bodyPr/>
                        <a:lstStyle/>
                        <a:p>
                          <a:endParaRPr lang="en-US"/>
                        </a:p>
                      </a:txBody>
                      <a:tcPr anchor="ctr">
                        <a:blipFill>
                          <a:blip r:embed="rId4"/>
                          <a:stretch>
                            <a:fillRect l="-66667" t="-113793" r="-540278" b="-331034"/>
                          </a:stretch>
                        </a:blipFill>
                      </a:tcPr>
                    </a:tc>
                    <a:tc rowSpan="4">
                      <a:txBody>
                        <a:bodyPr/>
                        <a:lstStyle/>
                        <a:p>
                          <a:endParaRPr lang="en-US"/>
                        </a:p>
                      </a:txBody>
                      <a:tcPr anchor="ctr">
                        <a:blipFill>
                          <a:blip r:embed="rId4"/>
                          <a:stretch>
                            <a:fillRect l="-69364" t="-28205" r="-124855" b="-6838"/>
                          </a:stretch>
                        </a:blipFill>
                      </a:tcPr>
                    </a:tc>
                    <a:tc rowSpan="4">
                      <a:txBody>
                        <a:bodyPr/>
                        <a:lstStyle/>
                        <a:p>
                          <a:endParaRPr lang="en-US"/>
                        </a:p>
                      </a:txBody>
                      <a:tcPr anchor="ctr">
                        <a:blipFill>
                          <a:blip r:embed="rId4"/>
                          <a:stretch>
                            <a:fillRect l="-136916" t="-28205" r="-935" b="-6838"/>
                          </a:stretch>
                        </a:blipFill>
                      </a:tcPr>
                    </a:tc>
                    <a:extLst>
                      <a:ext uri="{0D108BD9-81ED-4DB2-BD59-A6C34878D82A}">
                        <a16:rowId xmlns:a16="http://schemas.microsoft.com/office/drawing/2014/main" val="1435194050"/>
                      </a:ext>
                    </a:extLst>
                  </a:tr>
                  <a:tr h="370840">
                    <a:tc>
                      <a:txBody>
                        <a:bodyPr/>
                        <a:lstStyle/>
                        <a:p>
                          <a:endParaRPr lang="en-US"/>
                        </a:p>
                      </a:txBody>
                      <a:tcPr anchor="ctr">
                        <a:blipFill>
                          <a:blip r:embed="rId4"/>
                          <a:stretch>
                            <a:fillRect l="-2128" t="-213793" r="-980851" b="-231034"/>
                          </a:stretch>
                        </a:blipFill>
                      </a:tcPr>
                    </a:tc>
                    <a:tc>
                      <a:txBody>
                        <a:bodyPr/>
                        <a:lstStyle/>
                        <a:p>
                          <a:endParaRPr lang="en-US"/>
                        </a:p>
                      </a:txBody>
                      <a:tcPr anchor="ctr">
                        <a:blipFill>
                          <a:blip r:embed="rId4"/>
                          <a:stretch>
                            <a:fillRect l="-66667" t="-213793" r="-540278" b="-231034"/>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70840">
                    <a:tc>
                      <a:txBody>
                        <a:bodyPr/>
                        <a:lstStyle/>
                        <a:p>
                          <a:endParaRPr lang="en-US"/>
                        </a:p>
                      </a:txBody>
                      <a:tcPr anchor="ctr">
                        <a:blipFill>
                          <a:blip r:embed="rId4"/>
                          <a:stretch>
                            <a:fillRect l="-2128" t="-303333" r="-980851" b="-123333"/>
                          </a:stretch>
                        </a:blipFill>
                      </a:tcPr>
                    </a:tc>
                    <a:tc>
                      <a:txBody>
                        <a:bodyPr/>
                        <a:lstStyle/>
                        <a:p>
                          <a:endParaRPr lang="en-US"/>
                        </a:p>
                      </a:txBody>
                      <a:tcPr anchor="ctr">
                        <a:blipFill>
                          <a:blip r:embed="rId4"/>
                          <a:stretch>
                            <a:fillRect l="-66667" t="-303333" r="-540278" b="-123333"/>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r h="370840">
                    <a:tc>
                      <a:txBody>
                        <a:bodyPr/>
                        <a:lstStyle/>
                        <a:p>
                          <a:endParaRPr lang="en-US"/>
                        </a:p>
                      </a:txBody>
                      <a:tcPr anchor="ctr">
                        <a:blipFill>
                          <a:blip r:embed="rId4"/>
                          <a:stretch>
                            <a:fillRect l="-2128" t="-417241" r="-980851" b="-27586"/>
                          </a:stretch>
                        </a:blipFill>
                      </a:tcPr>
                    </a:tc>
                    <a:tc>
                      <a:txBody>
                        <a:bodyPr/>
                        <a:lstStyle/>
                        <a:p>
                          <a:endParaRPr lang="en-US"/>
                        </a:p>
                      </a:txBody>
                      <a:tcPr anchor="ctr">
                        <a:blipFill>
                          <a:blip r:embed="rId4"/>
                          <a:stretch>
                            <a:fillRect l="-66667" t="-417241" r="-540278"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169555862"/>
                      </a:ext>
                    </a:extLst>
                  </a:tr>
                </a:tbl>
              </a:graphicData>
            </a:graphic>
          </p:graphicFrame>
        </mc:Fallback>
      </mc:AlternateContent>
      <p:pic>
        <p:nvPicPr>
          <p:cNvPr id="6" name="Picture 5" descr="A graph of different colored lines&#10;&#10;Description automatically generated">
            <a:extLst>
              <a:ext uri="{FF2B5EF4-FFF2-40B4-BE49-F238E27FC236}">
                <a16:creationId xmlns:a16="http://schemas.microsoft.com/office/drawing/2014/main" id="{5FBB530C-108E-2DD0-A794-09C0CEB0D872}"/>
              </a:ext>
            </a:extLst>
          </p:cNvPr>
          <p:cNvPicPr>
            <a:picLocks noChangeAspect="1"/>
          </p:cNvPicPr>
          <p:nvPr/>
        </p:nvPicPr>
        <p:blipFill rotWithShape="1">
          <a:blip r:embed="rId5"/>
          <a:srcRect t="7895" r="4916"/>
          <a:stretch/>
        </p:blipFill>
        <p:spPr>
          <a:xfrm>
            <a:off x="6609323" y="951232"/>
            <a:ext cx="5460115" cy="3966758"/>
          </a:xfrm>
          <a:prstGeom prst="rect">
            <a:avLst/>
          </a:prstGeom>
          <a:ln>
            <a:solidFill>
              <a:schemeClr val="accent1">
                <a:shade val="15000"/>
              </a:schemeClr>
            </a:solidFill>
          </a:ln>
          <a:effectLst>
            <a:outerShdw blurRad="50800" dist="38100" dir="2700000" algn="tl" rotWithShape="0">
              <a:srgbClr val="0C2240">
                <a:alpha val="40000"/>
              </a:srgbClr>
            </a:outerShdw>
          </a:effectLst>
        </p:spPr>
      </p:pic>
      <p:sp>
        <p:nvSpPr>
          <p:cNvPr id="11" name="TextBox 10">
            <a:extLst>
              <a:ext uri="{FF2B5EF4-FFF2-40B4-BE49-F238E27FC236}">
                <a16:creationId xmlns:a16="http://schemas.microsoft.com/office/drawing/2014/main" id="{D51845D5-EF54-D224-C02E-09298E246DF5}"/>
              </a:ext>
            </a:extLst>
          </p:cNvPr>
          <p:cNvSpPr txBox="1"/>
          <p:nvPr/>
        </p:nvSpPr>
        <p:spPr>
          <a:xfrm>
            <a:off x="6730509" y="5163245"/>
            <a:ext cx="4765491" cy="1323439"/>
          </a:xfrm>
          <a:prstGeom prst="rect">
            <a:avLst/>
          </a:prstGeom>
          <a:noFill/>
        </p:spPr>
        <p:txBody>
          <a:bodyPr wrap="square">
            <a:spAutoFit/>
          </a:bodyPr>
          <a:lstStyle/>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Efficiencies of selections at various stages of selections for all nominal pseudoscalar mass points.</a:t>
            </a:r>
          </a:p>
          <a:p>
            <a:pPr marL="0" indent="0">
              <a:buSzPct val="80000"/>
              <a:buNone/>
              <a:tabLst>
                <a:tab pos="1057275" algn="l"/>
              </a:tabLst>
            </a:pPr>
            <a:r>
              <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Additional selections applied to photons passing pre-selections.</a:t>
            </a:r>
            <a:endParaRPr lang="en-US" sz="16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 name="Slide Number Placeholder 4">
            <a:extLst>
              <a:ext uri="{FF2B5EF4-FFF2-40B4-BE49-F238E27FC236}">
                <a16:creationId xmlns:a16="http://schemas.microsoft.com/office/drawing/2014/main" id="{669C3028-DA49-A20C-4231-D631C6BCA6FD}"/>
              </a:ext>
            </a:extLst>
          </p:cNvPr>
          <p:cNvSpPr>
            <a:spLocks noGrp="1"/>
          </p:cNvSpPr>
          <p:nvPr>
            <p:ph type="sldNum" sz="quarter" idx="12"/>
          </p:nvPr>
        </p:nvSpPr>
        <p:spPr/>
        <p:txBody>
          <a:bodyPr/>
          <a:lstStyle/>
          <a:p>
            <a:fld id="{CA08304B-578E-B84D-8D62-C3895E12D406}" type="slidenum">
              <a:rPr lang="en-US" smtClean="0"/>
              <a:t>18</a:t>
            </a:fld>
            <a:endParaRPr lang="en-US"/>
          </a:p>
        </p:txBody>
      </p:sp>
    </p:spTree>
    <p:extLst>
      <p:ext uri="{BB962C8B-B14F-4D97-AF65-F5344CB8AC3E}">
        <p14:creationId xmlns:p14="http://schemas.microsoft.com/office/powerpoint/2010/main" val="461361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019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AF0FF3-EAF0-71FD-D2AC-4143C06525FF}"/>
                  </a:ext>
                </a:extLst>
              </p:cNvPr>
              <p:cNvSpPr txBox="1"/>
              <p:nvPr/>
            </p:nvSpPr>
            <p:spPr>
              <a:xfrm>
                <a:off x="836768" y="1967061"/>
                <a:ext cx="5053043" cy="2923877"/>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Photon Multivariate Analysis ID</a:t>
                </a:r>
              </a:p>
              <a:p>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Discriminates real photons from fake photons (collimated decays from jets)</a:t>
                </a:r>
              </a:p>
              <a:p>
                <a:pPr marL="342900" indent="-342900">
                  <a:buFont typeface="Arial" panose="020B0604020202020204" pitchFamily="34" charset="0"/>
                  <a:buChar char="•"/>
                </a:pP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Likelihood score: High score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1) corresponds to real photon-like and low score (</a:t>
                </a:r>
                <a14:m>
                  <m:oMath xmlns:m="http://schemas.openxmlformats.org/officeDocument/2006/math">
                    <m:r>
                      <a:rPr lang="en-US" sz="2000" b="0" i="1" smtClean="0">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latin typeface="CMU Serif Roman" panose="02000603000000000000" pitchFamily="2" charset="0"/>
                    <a:ea typeface="CMU Serif Roman" panose="02000603000000000000" pitchFamily="2" charset="0"/>
                    <a:cs typeface="CMU Serif Roman" panose="02000603000000000000" pitchFamily="2" charset="0"/>
                  </a:rPr>
                  <a:t>1) corresponds to fake photon-like</a:t>
                </a:r>
              </a:p>
            </p:txBody>
          </p:sp>
        </mc:Choice>
        <mc:Fallback xmlns="">
          <p:sp>
            <p:nvSpPr>
              <p:cNvPr id="9" name="TextBox 8">
                <a:extLst>
                  <a:ext uri="{FF2B5EF4-FFF2-40B4-BE49-F238E27FC236}">
                    <a16:creationId xmlns:a16="http://schemas.microsoft.com/office/drawing/2014/main" id="{F1AF0FF3-EAF0-71FD-D2AC-4143C06525FF}"/>
                  </a:ext>
                </a:extLst>
              </p:cNvPr>
              <p:cNvSpPr txBox="1">
                <a:spLocks noRot="1" noChangeAspect="1" noMove="1" noResize="1" noEditPoints="1" noAdjustHandles="1" noChangeArrowheads="1" noChangeShapeType="1" noTextEdit="1"/>
              </p:cNvSpPr>
              <p:nvPr/>
            </p:nvSpPr>
            <p:spPr>
              <a:xfrm>
                <a:off x="836768" y="1967061"/>
                <a:ext cx="5053043" cy="2923877"/>
              </a:xfrm>
              <a:prstGeom prst="rect">
                <a:avLst/>
              </a:prstGeom>
              <a:blipFill>
                <a:blip r:embed="rId3"/>
                <a:stretch>
                  <a:fillRect l="-1754" t="-1739" r="-501" b="-304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26D23E9-6A38-07BD-66CF-0394E4514C1A}"/>
              </a:ext>
            </a:extLst>
          </p:cNvPr>
          <p:cNvSpPr>
            <a:spLocks noGrp="1"/>
          </p:cNvSpPr>
          <p:nvPr>
            <p:ph type="sldNum" sz="quarter" idx="12"/>
          </p:nvPr>
        </p:nvSpPr>
        <p:spPr>
          <a:xfrm>
            <a:off x="200700" y="6385059"/>
            <a:ext cx="495300" cy="365125"/>
          </a:xfrm>
        </p:spPr>
        <p:txBody>
          <a:bodyPr/>
          <a:lstStyle/>
          <a:p>
            <a:fld id="{CA08304B-578E-B84D-8D62-C3895E12D406}" type="slidenum">
              <a:rPr lang="en-US" smtClean="0"/>
              <a:t>19</a:t>
            </a:fld>
            <a:endParaRPr lang="en-US" dirty="0"/>
          </a:p>
        </p:txBody>
      </p:sp>
      <p:grpSp>
        <p:nvGrpSpPr>
          <p:cNvPr id="5" name="Group 4">
            <a:extLst>
              <a:ext uri="{FF2B5EF4-FFF2-40B4-BE49-F238E27FC236}">
                <a16:creationId xmlns:a16="http://schemas.microsoft.com/office/drawing/2014/main" id="{2FC783C9-1D83-81C0-7EC8-349626CD55D5}"/>
              </a:ext>
            </a:extLst>
          </p:cNvPr>
          <p:cNvGrpSpPr/>
          <p:nvPr/>
        </p:nvGrpSpPr>
        <p:grpSpPr>
          <a:xfrm>
            <a:off x="6012223" y="199622"/>
            <a:ext cx="6393178" cy="6559379"/>
            <a:chOff x="6012223" y="199622"/>
            <a:chExt cx="6393178" cy="6559379"/>
          </a:xfrm>
        </p:grpSpPr>
        <p:grpSp>
          <p:nvGrpSpPr>
            <p:cNvPr id="12" name="Group 11">
              <a:extLst>
                <a:ext uri="{FF2B5EF4-FFF2-40B4-BE49-F238E27FC236}">
                  <a16:creationId xmlns:a16="http://schemas.microsoft.com/office/drawing/2014/main" id="{5FC5C6F6-D7B2-3B8F-C187-A7D345E5D083}"/>
                </a:ext>
              </a:extLst>
            </p:cNvPr>
            <p:cNvGrpSpPr/>
            <p:nvPr/>
          </p:nvGrpSpPr>
          <p:grpSpPr>
            <a:xfrm>
              <a:off x="6012223" y="199622"/>
              <a:ext cx="6393178" cy="6559379"/>
              <a:chOff x="6154423" y="255993"/>
              <a:chExt cx="6393178" cy="6559379"/>
            </a:xfrm>
          </p:grpSpPr>
          <p:pic>
            <p:nvPicPr>
              <p:cNvPr id="19" name="Picture 18">
                <a:extLst>
                  <a:ext uri="{FF2B5EF4-FFF2-40B4-BE49-F238E27FC236}">
                    <a16:creationId xmlns:a16="http://schemas.microsoft.com/office/drawing/2014/main" id="{4D59CCFE-318D-4DCC-5DF0-9C25846400BB}"/>
                  </a:ext>
                </a:extLst>
              </p:cNvPr>
              <p:cNvPicPr>
                <a:picLocks noChangeAspect="1"/>
              </p:cNvPicPr>
              <p:nvPr/>
            </p:nvPicPr>
            <p:blipFill rotWithShape="1">
              <a:blip r:embed="rId4"/>
              <a:srcRect l="723" r="3779"/>
              <a:stretch/>
            </p:blipFill>
            <p:spPr>
              <a:xfrm>
                <a:off x="6154423" y="255993"/>
                <a:ext cx="6393178" cy="6533284"/>
              </a:xfrm>
              <a:prstGeom prst="rect">
                <a:avLst/>
              </a:prstGeom>
              <a:ln>
                <a:noFill/>
              </a:ln>
              <a:effectLst/>
            </p:spPr>
          </p:pic>
          <p:pic>
            <p:nvPicPr>
              <p:cNvPr id="10" name="Picture 9">
                <a:extLst>
                  <a:ext uri="{FF2B5EF4-FFF2-40B4-BE49-F238E27FC236}">
                    <a16:creationId xmlns:a16="http://schemas.microsoft.com/office/drawing/2014/main" id="{CC7A7966-1C5B-32F3-3830-B50914347EBB}"/>
                  </a:ext>
                </a:extLst>
              </p:cNvPr>
              <p:cNvPicPr>
                <a:picLocks noChangeAspect="1"/>
              </p:cNvPicPr>
              <p:nvPr/>
            </p:nvPicPr>
            <p:blipFill rotWithShape="1">
              <a:blip r:embed="rId5"/>
              <a:srcRect t="23090"/>
              <a:stretch/>
            </p:blipFill>
            <p:spPr>
              <a:xfrm>
                <a:off x="11145480" y="6507236"/>
                <a:ext cx="1074461" cy="308136"/>
              </a:xfrm>
              <a:prstGeom prst="rect">
                <a:avLst/>
              </a:prstGeom>
            </p:spPr>
          </p:pic>
        </p:grpSp>
        <p:pic>
          <p:nvPicPr>
            <p:cNvPr id="7" name="Picture 6" descr="A diagram of a function&#10;&#10;Description automatically generated with medium confidence">
              <a:extLst>
                <a:ext uri="{FF2B5EF4-FFF2-40B4-BE49-F238E27FC236}">
                  <a16:creationId xmlns:a16="http://schemas.microsoft.com/office/drawing/2014/main" id="{321DEB46-0ABF-E79B-E10C-B73460890BCE}"/>
                </a:ext>
              </a:extLst>
            </p:cNvPr>
            <p:cNvPicPr>
              <a:picLocks noChangeAspect="1"/>
            </p:cNvPicPr>
            <p:nvPr/>
          </p:nvPicPr>
          <p:blipFill>
            <a:blip r:embed="rId6"/>
            <a:stretch>
              <a:fillRect/>
            </a:stretch>
          </p:blipFill>
          <p:spPr>
            <a:xfrm>
              <a:off x="9738360" y="1085860"/>
              <a:ext cx="2086161" cy="1525177"/>
            </a:xfrm>
            <a:prstGeom prst="rect">
              <a:avLst/>
            </a:prstGeom>
          </p:spPr>
        </p:pic>
      </p:grpSp>
    </p:spTree>
    <p:extLst>
      <p:ext uri="{BB962C8B-B14F-4D97-AF65-F5344CB8AC3E}">
        <p14:creationId xmlns:p14="http://schemas.microsoft.com/office/powerpoint/2010/main" val="2465411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1881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4083DB4-4A87-2F67-203C-F90D7490D026}"/>
              </a:ext>
            </a:extLst>
          </p:cNvPr>
          <p:cNvGrpSpPr/>
          <p:nvPr/>
        </p:nvGrpSpPr>
        <p:grpSpPr>
          <a:xfrm>
            <a:off x="5799296" y="125095"/>
            <a:ext cx="6709167" cy="6722745"/>
            <a:chOff x="5758656" y="106219"/>
            <a:chExt cx="6738144" cy="6751781"/>
          </a:xfrm>
        </p:grpSpPr>
        <p:grpSp>
          <p:nvGrpSpPr>
            <p:cNvPr id="7" name="Group 6">
              <a:extLst>
                <a:ext uri="{FF2B5EF4-FFF2-40B4-BE49-F238E27FC236}">
                  <a16:creationId xmlns:a16="http://schemas.microsoft.com/office/drawing/2014/main" id="{2E989B00-6909-6698-C71E-97876CCFCC43}"/>
                </a:ext>
              </a:extLst>
            </p:cNvPr>
            <p:cNvGrpSpPr/>
            <p:nvPr/>
          </p:nvGrpSpPr>
          <p:grpSpPr>
            <a:xfrm>
              <a:off x="5758656" y="106219"/>
              <a:ext cx="6738144" cy="6751781"/>
              <a:chOff x="5900856" y="162590"/>
              <a:chExt cx="6738144" cy="6751781"/>
            </a:xfrm>
          </p:grpSpPr>
          <p:pic>
            <p:nvPicPr>
              <p:cNvPr id="10" name="Picture 9">
                <a:extLst>
                  <a:ext uri="{FF2B5EF4-FFF2-40B4-BE49-F238E27FC236}">
                    <a16:creationId xmlns:a16="http://schemas.microsoft.com/office/drawing/2014/main" id="{C66A0B95-0E73-B22B-B139-1BE60BD311CE}"/>
                  </a:ext>
                </a:extLst>
              </p:cNvPr>
              <p:cNvPicPr>
                <a:picLocks noChangeAspect="1"/>
              </p:cNvPicPr>
              <p:nvPr/>
            </p:nvPicPr>
            <p:blipFill rotWithShape="1">
              <a:blip r:embed="rId3"/>
              <a:srcRect l="355" r="2251"/>
              <a:stretch/>
            </p:blipFill>
            <p:spPr>
              <a:xfrm>
                <a:off x="5900856" y="162590"/>
                <a:ext cx="6738144" cy="6751781"/>
              </a:xfrm>
              <a:prstGeom prst="rect">
                <a:avLst/>
              </a:prstGeom>
              <a:ln>
                <a:noFill/>
              </a:ln>
              <a:effectLst/>
            </p:spPr>
          </p:pic>
          <p:pic>
            <p:nvPicPr>
              <p:cNvPr id="13" name="Picture 12">
                <a:extLst>
                  <a:ext uri="{FF2B5EF4-FFF2-40B4-BE49-F238E27FC236}">
                    <a16:creationId xmlns:a16="http://schemas.microsoft.com/office/drawing/2014/main" id="{5AF2F596-781B-3CE4-B065-A97F3DB38E40}"/>
                  </a:ext>
                </a:extLst>
              </p:cNvPr>
              <p:cNvPicPr>
                <a:picLocks noChangeAspect="1"/>
              </p:cNvPicPr>
              <p:nvPr/>
            </p:nvPicPr>
            <p:blipFill rotWithShape="1">
              <a:blip r:embed="rId4"/>
              <a:srcRect t="23090"/>
              <a:stretch/>
            </p:blipFill>
            <p:spPr>
              <a:xfrm>
                <a:off x="11223381" y="6604000"/>
                <a:ext cx="905119" cy="259572"/>
              </a:xfrm>
              <a:prstGeom prst="rect">
                <a:avLst/>
              </a:prstGeom>
            </p:spPr>
          </p:pic>
        </p:grpSp>
        <p:pic>
          <p:nvPicPr>
            <p:cNvPr id="8" name="Picture 7" descr="A diagram of a function&#10;&#10;Description automatically generated with medium confidence">
              <a:extLst>
                <a:ext uri="{FF2B5EF4-FFF2-40B4-BE49-F238E27FC236}">
                  <a16:creationId xmlns:a16="http://schemas.microsoft.com/office/drawing/2014/main" id="{D31FF9B3-8D13-7A7E-6842-FF8332501841}"/>
                </a:ext>
              </a:extLst>
            </p:cNvPr>
            <p:cNvPicPr>
              <a:picLocks noChangeAspect="1"/>
            </p:cNvPicPr>
            <p:nvPr/>
          </p:nvPicPr>
          <p:blipFill>
            <a:blip r:embed="rId5"/>
            <a:stretch>
              <a:fillRect/>
            </a:stretch>
          </p:blipFill>
          <p:spPr>
            <a:xfrm>
              <a:off x="9738360" y="1085860"/>
              <a:ext cx="2086161" cy="1525177"/>
            </a:xfrm>
            <a:prstGeom prst="rect">
              <a:avLst/>
            </a:prstGeom>
          </p:spPr>
        </p:pic>
      </p:grpSp>
      <p:sp>
        <p:nvSpPr>
          <p:cNvPr id="5" name="TextBox 4">
            <a:extLst>
              <a:ext uri="{FF2B5EF4-FFF2-40B4-BE49-F238E27FC236}">
                <a16:creationId xmlns:a16="http://schemas.microsoft.com/office/drawing/2014/main" id="{C53FB387-931C-D256-0C87-699F7B6C2A82}"/>
              </a:ext>
            </a:extLst>
          </p:cNvPr>
          <p:cNvSpPr txBox="1"/>
          <p:nvPr/>
        </p:nvSpPr>
        <p:spPr>
          <a:xfrm>
            <a:off x="379988" y="2505670"/>
            <a:ext cx="5716012" cy="1846659"/>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Looking at pseudoscalar kinematics:</a:t>
            </a:r>
          </a:p>
          <a:p>
            <a:pPr marL="342900" indent="-342900">
              <a:spcBef>
                <a:spcPts val="600"/>
              </a:spcBef>
              <a:buFont typeface="Arial" panose="020B0604020202020204" pitchFamily="34" charset="0"/>
              <a:buChar char="•"/>
            </a:pPr>
            <a:r>
              <a:rPr lang="en-US" sz="2000" dirty="0" err="1">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latin typeface="CMU Serif Roman" panose="02000603000000000000" pitchFamily="2" charset="0"/>
                <a:ea typeface="CMU Serif Roman" panose="02000603000000000000" pitchFamily="2" charset="0"/>
                <a:cs typeface="CMU Serif Roman" panose="02000603000000000000" pitchFamily="2" charset="0"/>
              </a:rPr>
              <a:t> peak moves left with increasing mass</a:t>
            </a:r>
          </a:p>
          <a:p>
            <a:pPr marL="342900" indent="-342900">
              <a:spcBef>
                <a:spcPts val="600"/>
              </a:spcBef>
              <a:buFont typeface="Arial" panose="020B0604020202020204" pitchFamily="34" charset="0"/>
              <a:buChar char="•"/>
            </a:pPr>
            <a:r>
              <a:rPr lang="en-US" sz="2000"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ΔR peaks move right with increasing mass means less boosting as pseudoscalar mass increases</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506265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EE2A072-550E-FFBC-8B77-8DEBBC134941}"/>
              </a:ext>
            </a:extLst>
          </p:cNvPr>
          <p:cNvSpPr>
            <a:spLocks noGrp="1"/>
          </p:cNvSpPr>
          <p:nvPr>
            <p:ph type="sldNum" sz="quarter" idx="12"/>
          </p:nvPr>
        </p:nvSpPr>
        <p:spPr>
          <a:xfrm>
            <a:off x="237788" y="6342380"/>
            <a:ext cx="458212" cy="365125"/>
          </a:xfrm>
        </p:spPr>
        <p:txBody>
          <a:bodyPr/>
          <a:lstStyle/>
          <a:p>
            <a:fld id="{CA08304B-578E-B84D-8D62-C3895E12D406}" type="slidenum">
              <a:rPr lang="en-US" smtClean="0"/>
              <a:t>20</a:t>
            </a:fld>
            <a:endParaRPr lang="en-US" dirty="0"/>
          </a:p>
        </p:txBody>
      </p:sp>
      <p:pic>
        <p:nvPicPr>
          <p:cNvPr id="11" name="Picture 10">
            <a:extLst>
              <a:ext uri="{FF2B5EF4-FFF2-40B4-BE49-F238E27FC236}">
                <a16:creationId xmlns:a16="http://schemas.microsoft.com/office/drawing/2014/main" id="{6026BAAF-C497-89B6-56FC-3AD29B84DD5E}"/>
              </a:ext>
            </a:extLst>
          </p:cNvPr>
          <p:cNvPicPr>
            <a:picLocks noChangeAspect="1"/>
          </p:cNvPicPr>
          <p:nvPr/>
        </p:nvPicPr>
        <p:blipFill>
          <a:blip r:embed="rId6"/>
          <a:stretch>
            <a:fillRect/>
          </a:stretch>
        </p:blipFill>
        <p:spPr>
          <a:xfrm>
            <a:off x="10996773" y="6548755"/>
            <a:ext cx="957439" cy="292100"/>
          </a:xfrm>
          <a:prstGeom prst="rect">
            <a:avLst/>
          </a:prstGeom>
        </p:spPr>
      </p:pic>
    </p:spTree>
    <p:extLst>
      <p:ext uri="{BB962C8B-B14F-4D97-AF65-F5344CB8AC3E}">
        <p14:creationId xmlns:p14="http://schemas.microsoft.com/office/powerpoint/2010/main" val="152696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6BA1F7D-9E47-3A38-E842-9E365DC8174A}"/>
              </a:ext>
            </a:extLst>
          </p:cNvPr>
          <p:cNvGrpSpPr/>
          <p:nvPr/>
        </p:nvGrpSpPr>
        <p:grpSpPr>
          <a:xfrm>
            <a:off x="5678865" y="641484"/>
            <a:ext cx="6500435" cy="6224812"/>
            <a:chOff x="5793165" y="717684"/>
            <a:chExt cx="6500435" cy="6224812"/>
          </a:xfrm>
        </p:grpSpPr>
        <p:pic>
          <p:nvPicPr>
            <p:cNvPr id="12" name="Picture 11">
              <a:extLst>
                <a:ext uri="{FF2B5EF4-FFF2-40B4-BE49-F238E27FC236}">
                  <a16:creationId xmlns:a16="http://schemas.microsoft.com/office/drawing/2014/main" id="{6856F47D-5637-FBDF-FEF5-EBD752A1B7A6}"/>
                </a:ext>
              </a:extLst>
            </p:cNvPr>
            <p:cNvPicPr>
              <a:picLocks noChangeAspect="1"/>
            </p:cNvPicPr>
            <p:nvPr/>
          </p:nvPicPr>
          <p:blipFill>
            <a:blip r:embed="rId3"/>
            <a:srcRect t="938" b="938"/>
            <a:stretch/>
          </p:blipFill>
          <p:spPr>
            <a:xfrm>
              <a:off x="5793165" y="717684"/>
              <a:ext cx="6500435" cy="6224812"/>
            </a:xfrm>
            <a:prstGeom prst="rect">
              <a:avLst/>
            </a:prstGeom>
            <a:ln>
              <a:noFill/>
            </a:ln>
            <a:effectLst/>
          </p:spPr>
        </p:pic>
        <p:sp>
          <p:nvSpPr>
            <p:cNvPr id="3" name="Rectangle 2">
              <a:extLst>
                <a:ext uri="{FF2B5EF4-FFF2-40B4-BE49-F238E27FC236}">
                  <a16:creationId xmlns:a16="http://schemas.microsoft.com/office/drawing/2014/main" id="{847A512F-1B71-D14A-2985-A83B7B427DD0}"/>
                </a:ext>
              </a:extLst>
            </p:cNvPr>
            <p:cNvSpPr/>
            <p:nvPr/>
          </p:nvSpPr>
          <p:spPr>
            <a:xfrm>
              <a:off x="5970983" y="1156822"/>
              <a:ext cx="453234" cy="1348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C53FB387-931C-D256-0C87-699F7B6C2A82}"/>
              </a:ext>
            </a:extLst>
          </p:cNvPr>
          <p:cNvSpPr txBox="1"/>
          <p:nvPr/>
        </p:nvSpPr>
        <p:spPr>
          <a:xfrm>
            <a:off x="379988" y="2505670"/>
            <a:ext cx="5716012" cy="1846659"/>
          </a:xfrm>
          <a:prstGeom prst="rect">
            <a:avLst/>
          </a:prstGeom>
          <a:noFill/>
        </p:spPr>
        <p:txBody>
          <a:bodyPr wrap="square" rtlCol="0">
            <a:spAutoFit/>
          </a:bodyPr>
          <a:lstStyle/>
          <a:p>
            <a:r>
              <a:rPr lang="en-US" sz="2400" b="1" dirty="0">
                <a:latin typeface="CMU Serif Roman" panose="02000603000000000000" pitchFamily="2" charset="0"/>
                <a:ea typeface="CMU Serif Roman" panose="02000603000000000000" pitchFamily="2" charset="0"/>
                <a:cs typeface="CMU Serif Roman" panose="02000603000000000000" pitchFamily="2" charset="0"/>
              </a:rPr>
              <a:t>Looking at pseudoscalar kinematics:</a:t>
            </a:r>
          </a:p>
          <a:p>
            <a:pPr marL="342900" indent="-342900">
              <a:spcBef>
                <a:spcPts val="600"/>
              </a:spcBef>
              <a:buFont typeface="Arial" panose="020B0604020202020204" pitchFamily="34" charset="0"/>
              <a:buChar char="•"/>
            </a:pPr>
            <a:r>
              <a:rPr lang="en-US" sz="2000" dirty="0" err="1">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 peak moves left with increasing mass</a:t>
            </a:r>
          </a:p>
          <a:p>
            <a:pPr marL="342900" indent="-342900">
              <a:spcBef>
                <a:spcPts val="600"/>
              </a:spcBef>
              <a:buFont typeface="Arial" panose="020B0604020202020204" pitchFamily="34" charset="0"/>
              <a:buChar char="•"/>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 peaks move right with increasing mass means </a:t>
            </a:r>
            <a:r>
              <a:rPr lang="en-US" sz="2000" dirty="0">
                <a:latin typeface="CMU Serif Roman" panose="02000603000000000000" pitchFamily="2" charset="0"/>
                <a:ea typeface="CMU Serif Roman" panose="02000603000000000000" pitchFamily="2" charset="0"/>
                <a:cs typeface="CMU Serif Roman" panose="02000603000000000000" pitchFamily="2" charset="0"/>
              </a:rPr>
              <a:t>less boosting as pseudoscalar mass increases</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Results of Selections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6780565"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B4A9FCFA-4A26-CCFD-821E-4B9C9BC6449E}"/>
              </a:ext>
            </a:extLst>
          </p:cNvPr>
          <p:cNvSpPr>
            <a:spLocks noGrp="1"/>
          </p:cNvSpPr>
          <p:nvPr>
            <p:ph type="sldNum" sz="quarter" idx="12"/>
          </p:nvPr>
        </p:nvSpPr>
        <p:spPr>
          <a:xfrm>
            <a:off x="75188" y="6367780"/>
            <a:ext cx="609600" cy="365125"/>
          </a:xfrm>
        </p:spPr>
        <p:txBody>
          <a:bodyPr/>
          <a:lstStyle/>
          <a:p>
            <a:fld id="{CA08304B-578E-B84D-8D62-C3895E12D406}" type="slidenum">
              <a:rPr lang="en-US" smtClean="0"/>
              <a:t>21</a:t>
            </a:fld>
            <a:endParaRPr lang="en-US" dirty="0"/>
          </a:p>
        </p:txBody>
      </p:sp>
    </p:spTree>
    <p:extLst>
      <p:ext uri="{BB962C8B-B14F-4D97-AF65-F5344CB8AC3E}">
        <p14:creationId xmlns:p14="http://schemas.microsoft.com/office/powerpoint/2010/main" val="157276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35127"/>
            <a:ext cx="5521961" cy="5681571"/>
          </a:xfrm>
        </p:spPr>
        <p:txBody>
          <a:bodyPr>
            <a:normAutofit fontScale="85000" lnSpcReduction="10000"/>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What is a BDT?</a:t>
            </a:r>
            <a:endPar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Boosted Decision Tree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Combination of many weak learners (trees) into a strong classifier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Need a BDT to better distinguish signal-like events from background-like events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spcBef>
                <a:spcPts val="0"/>
              </a:spcBef>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BDT can significantly improve analysis sensitivity compared to a purely cut-based analysis.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r>
              <a:rPr lang="en-US" sz="2400" i="0" dirty="0">
                <a:effectLst/>
                <a:latin typeface="CMU Serif Roman" panose="02000603000000000000" pitchFamily="2" charset="0"/>
                <a:ea typeface="CMU Serif Roman" panose="02000603000000000000" pitchFamily="2" charset="0"/>
                <a:cs typeface="CMU Serif Roman" panose="02000603000000000000" pitchFamily="2" charset="0"/>
              </a:rPr>
              <a:t>Aim to assign high scores to events with four photons that fulfill the following criteria:</a:t>
            </a:r>
          </a:p>
          <a:p>
            <a:pPr lvl="1"/>
            <a:r>
              <a:rPr lang="en-US" sz="2000" dirty="0">
                <a:latin typeface="CMU Serif Roman" panose="02000603000000000000" pitchFamily="2" charset="0"/>
                <a:ea typeface="CMU Serif Roman" panose="02000603000000000000" pitchFamily="2" charset="0"/>
                <a:cs typeface="CMU Serif Roman" panose="02000603000000000000" pitchFamily="2" charset="0"/>
              </a:rPr>
              <a:t>S</a:t>
            </a:r>
            <a:r>
              <a:rPr lang="en-US" sz="2000" i="0" dirty="0">
                <a:effectLst/>
                <a:latin typeface="CMU Serif Roman" panose="02000603000000000000" pitchFamily="2" charset="0"/>
                <a:ea typeface="CMU Serif Roman" panose="02000603000000000000" pitchFamily="2" charset="0"/>
                <a:cs typeface="CMU Serif Roman" panose="02000603000000000000" pitchFamily="2" charset="0"/>
              </a:rPr>
              <a:t>ignal-like kinematic characteristics</a:t>
            </a:r>
          </a:p>
          <a:p>
            <a:pPr lvl="1"/>
            <a:r>
              <a:rPr lang="en-US" sz="2000" dirty="0">
                <a:latin typeface="CMU Serif Roman" panose="02000603000000000000" pitchFamily="2" charset="0"/>
                <a:ea typeface="CMU Serif Roman" panose="02000603000000000000" pitchFamily="2" charset="0"/>
                <a:cs typeface="CMU Serif Roman" panose="02000603000000000000" pitchFamily="2" charset="0"/>
              </a:rPr>
              <a:t>G</a:t>
            </a:r>
            <a:r>
              <a:rPr lang="en-US" sz="2000" i="0" dirty="0">
                <a:effectLst/>
                <a:latin typeface="CMU Serif Roman" panose="02000603000000000000" pitchFamily="2" charset="0"/>
                <a:ea typeface="CMU Serif Roman" panose="02000603000000000000" pitchFamily="2" charset="0"/>
                <a:cs typeface="CMU Serif Roman" panose="02000603000000000000" pitchFamily="2" charset="0"/>
              </a:rPr>
              <a:t>ood 4-photon mass resolution</a:t>
            </a:r>
          </a:p>
          <a:p>
            <a:pPr lvl="1"/>
            <a:r>
              <a:rPr lang="en-US" sz="2000" i="0" dirty="0">
                <a:effectLst/>
                <a:latin typeface="CMU Serif Roman" panose="02000603000000000000" pitchFamily="2" charset="0"/>
                <a:ea typeface="CMU Serif Roman" panose="02000603000000000000" pitchFamily="2" charset="0"/>
                <a:cs typeface="CMU Serif Roman" panose="02000603000000000000" pitchFamily="2" charset="0"/>
              </a:rPr>
              <a:t>High scores from the photon multivariate analysis in the “photon-like” region</a:t>
            </a:r>
          </a:p>
          <a:p>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Only one BDT model is required for the entire event selection.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F645EFC-A25C-3C8C-643A-C6950CEA92B8}"/>
              </a:ext>
            </a:extLst>
          </p:cNvPr>
          <p:cNvSpPr>
            <a:spLocks noGrp="1"/>
          </p:cNvSpPr>
          <p:nvPr>
            <p:ph type="sldNum" sz="quarter" idx="12"/>
          </p:nvPr>
        </p:nvSpPr>
        <p:spPr>
          <a:xfrm>
            <a:off x="144682" y="6381023"/>
            <a:ext cx="558800" cy="365125"/>
          </a:xfrm>
        </p:spPr>
        <p:txBody>
          <a:bodyPr/>
          <a:lstStyle/>
          <a:p>
            <a:fld id="{CA08304B-578E-B84D-8D62-C3895E12D406}" type="slidenum">
              <a:rPr lang="en-US" smtClean="0"/>
              <a:t>22</a:t>
            </a:fld>
            <a:endParaRPr lang="en-US" dirty="0"/>
          </a:p>
        </p:txBody>
      </p:sp>
      <p:pic>
        <p:nvPicPr>
          <p:cNvPr id="1026" name="Picture 2">
            <a:extLst>
              <a:ext uri="{FF2B5EF4-FFF2-40B4-BE49-F238E27FC236}">
                <a16:creationId xmlns:a16="http://schemas.microsoft.com/office/drawing/2014/main" id="{23C2D929-CB85-9344-D384-0EB183B89F06}"/>
              </a:ext>
            </a:extLst>
          </p:cNvPr>
          <p:cNvPicPr>
            <a:picLocks noChangeAspect="1" noChangeArrowheads="1"/>
          </p:cNvPicPr>
          <p:nvPr/>
        </p:nvPicPr>
        <p:blipFill>
          <a:blip r:embed="rId3"/>
          <a:srcRect/>
          <a:stretch/>
        </p:blipFill>
        <p:spPr bwMode="auto">
          <a:xfrm>
            <a:off x="6451600" y="1392689"/>
            <a:ext cx="5645399" cy="4450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01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82F8321-838E-3B40-DE6F-47D2F7FC510D}"/>
              </a:ext>
            </a:extLst>
          </p:cNvPr>
          <p:cNvPicPr>
            <a:picLocks noChangeAspect="1"/>
          </p:cNvPicPr>
          <p:nvPr/>
        </p:nvPicPr>
        <p:blipFill rotWithShape="1">
          <a:blip r:embed="rId3"/>
          <a:srcRect b="30482"/>
          <a:stretch/>
        </p:blipFill>
        <p:spPr>
          <a:xfrm>
            <a:off x="10993699" y="6460410"/>
            <a:ext cx="925038" cy="207090"/>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Applying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661454" cy="5784214"/>
          </a:xfrm>
        </p:spPr>
        <p:txBody>
          <a:bodyPr>
            <a:noAutofit/>
          </a:bodyPr>
          <a:lstStyle/>
          <a:p>
            <a:pPr>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event selection BDT model is applied to all samples for each nominal mass point.</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 each nominal mass point:</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MC, event mixed background, and data are all processed with the BDT, configured for the given mass point.</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A prediction distribution of event selection BDT score is generated for signal MC, event mixed background, and data. Shown for m</a:t>
            </a:r>
            <a:r>
              <a:rPr lang="en-US" sz="2200"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sz="2200" dirty="0">
                <a:latin typeface="CMU Serif Roman" panose="02000603000000000000" pitchFamily="2" charset="0"/>
                <a:ea typeface="CMU Serif Roman" panose="02000603000000000000" pitchFamily="2" charset="0"/>
                <a:cs typeface="CMU Serif Roman" panose="02000603000000000000" pitchFamily="2" charset="0"/>
              </a:rPr>
              <a:t> = 15 GeV.</a:t>
            </a: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87D7055-9FEB-F83D-ED4D-80958CC851B6}"/>
              </a:ext>
            </a:extLst>
          </p:cNvPr>
          <p:cNvSpPr>
            <a:spLocks noGrp="1"/>
          </p:cNvSpPr>
          <p:nvPr>
            <p:ph type="sldNum" sz="quarter" idx="12"/>
          </p:nvPr>
        </p:nvSpPr>
        <p:spPr>
          <a:xfrm>
            <a:off x="202116" y="6367779"/>
            <a:ext cx="493884" cy="365125"/>
          </a:xfrm>
        </p:spPr>
        <p:txBody>
          <a:bodyPr/>
          <a:lstStyle/>
          <a:p>
            <a:fld id="{CA08304B-578E-B84D-8D62-C3895E12D406}" type="slidenum">
              <a:rPr lang="en-US" smtClean="0"/>
              <a:t>23</a:t>
            </a:fld>
            <a:endParaRPr lang="en-US" dirty="0"/>
          </a:p>
        </p:txBody>
      </p:sp>
      <p:grpSp>
        <p:nvGrpSpPr>
          <p:cNvPr id="9" name="Group 8">
            <a:extLst>
              <a:ext uri="{FF2B5EF4-FFF2-40B4-BE49-F238E27FC236}">
                <a16:creationId xmlns:a16="http://schemas.microsoft.com/office/drawing/2014/main" id="{C61B7466-73A1-6A03-F567-067CE3279799}"/>
              </a:ext>
            </a:extLst>
          </p:cNvPr>
          <p:cNvGrpSpPr/>
          <p:nvPr/>
        </p:nvGrpSpPr>
        <p:grpSpPr>
          <a:xfrm>
            <a:off x="6457053" y="800099"/>
            <a:ext cx="5661454" cy="5932805"/>
            <a:chOff x="6457053" y="800099"/>
            <a:chExt cx="5661454" cy="5932805"/>
          </a:xfrm>
        </p:grpSpPr>
        <p:grpSp>
          <p:nvGrpSpPr>
            <p:cNvPr id="8" name="Group 7">
              <a:extLst>
                <a:ext uri="{FF2B5EF4-FFF2-40B4-BE49-F238E27FC236}">
                  <a16:creationId xmlns:a16="http://schemas.microsoft.com/office/drawing/2014/main" id="{104B7AA8-CC66-908B-703B-03B31231650E}"/>
                </a:ext>
              </a:extLst>
            </p:cNvPr>
            <p:cNvGrpSpPr/>
            <p:nvPr/>
          </p:nvGrpSpPr>
          <p:grpSpPr>
            <a:xfrm>
              <a:off x="6457053" y="800099"/>
              <a:ext cx="5661454" cy="5932805"/>
              <a:chOff x="8574627" y="286419"/>
              <a:chExt cx="6082524" cy="6107394"/>
            </a:xfrm>
          </p:grpSpPr>
          <p:pic>
            <p:nvPicPr>
              <p:cNvPr id="6" name="Picture 5">
                <a:extLst>
                  <a:ext uri="{FF2B5EF4-FFF2-40B4-BE49-F238E27FC236}">
                    <a16:creationId xmlns:a16="http://schemas.microsoft.com/office/drawing/2014/main" id="{4E1562DC-0D20-9596-DF7F-7334AF1D87A6}"/>
                  </a:ext>
                </a:extLst>
              </p:cNvPr>
              <p:cNvPicPr>
                <a:picLocks noChangeAspect="1"/>
              </p:cNvPicPr>
              <p:nvPr/>
            </p:nvPicPr>
            <p:blipFill rotWithShape="1">
              <a:blip r:embed="rId4"/>
              <a:srcRect l="-12" r="6885"/>
              <a:stretch/>
            </p:blipFill>
            <p:spPr>
              <a:xfrm>
                <a:off x="8574627" y="286419"/>
                <a:ext cx="6082524" cy="6107394"/>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3874B6A0-578A-E324-9DAA-428CF2B667B5}"/>
                  </a:ext>
                </a:extLst>
              </p:cNvPr>
              <p:cNvSpPr/>
              <p:nvPr/>
            </p:nvSpPr>
            <p:spPr>
              <a:xfrm>
                <a:off x="13010673" y="837754"/>
                <a:ext cx="1186248" cy="1853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A group of text on a white background&#10;&#10;Description automatically generated">
              <a:extLst>
                <a:ext uri="{FF2B5EF4-FFF2-40B4-BE49-F238E27FC236}">
                  <a16:creationId xmlns:a16="http://schemas.microsoft.com/office/drawing/2014/main" id="{673E5368-4BF5-6527-5306-D98CF250EDD5}"/>
                </a:ext>
              </a:extLst>
            </p:cNvPr>
            <p:cNvPicPr>
              <a:picLocks noChangeAspect="1"/>
            </p:cNvPicPr>
            <p:nvPr/>
          </p:nvPicPr>
          <p:blipFill>
            <a:blip r:embed="rId5"/>
            <a:stretch>
              <a:fillRect/>
            </a:stretch>
          </p:blipFill>
          <p:spPr>
            <a:xfrm>
              <a:off x="9426880" y="1335674"/>
              <a:ext cx="2263257" cy="1158788"/>
            </a:xfrm>
            <a:prstGeom prst="rect">
              <a:avLst/>
            </a:prstGeom>
          </p:spPr>
        </p:pic>
      </p:grpSp>
      <p:pic>
        <p:nvPicPr>
          <p:cNvPr id="14" name="Picture 13">
            <a:extLst>
              <a:ext uri="{FF2B5EF4-FFF2-40B4-BE49-F238E27FC236}">
                <a16:creationId xmlns:a16="http://schemas.microsoft.com/office/drawing/2014/main" id="{89604473-A616-F8A2-BC09-9AA16DA5A75C}"/>
              </a:ext>
            </a:extLst>
          </p:cNvPr>
          <p:cNvPicPr>
            <a:picLocks noChangeAspect="1"/>
          </p:cNvPicPr>
          <p:nvPr/>
        </p:nvPicPr>
        <p:blipFill>
          <a:blip r:embed="rId6"/>
          <a:stretch>
            <a:fillRect/>
          </a:stretch>
        </p:blipFill>
        <p:spPr>
          <a:xfrm>
            <a:off x="11145241" y="6450072"/>
            <a:ext cx="772439" cy="249907"/>
          </a:xfrm>
          <a:prstGeom prst="rect">
            <a:avLst/>
          </a:prstGeom>
        </p:spPr>
      </p:pic>
    </p:spTree>
    <p:extLst>
      <p:ext uri="{BB962C8B-B14F-4D97-AF65-F5344CB8AC3E}">
        <p14:creationId xmlns:p14="http://schemas.microsoft.com/office/powerpoint/2010/main" val="497808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02640" y="1403983"/>
            <a:ext cx="10586719" cy="4560339"/>
          </a:xfrm>
        </p:spPr>
        <p:txBody>
          <a:bodyPr anchor="ctr">
            <a:normAutofit/>
          </a:bodyPr>
          <a:lstStyle/>
          <a:p>
            <a:pPr>
              <a:lnSpc>
                <a:spcPct val="110000"/>
              </a:lnSpc>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Categorization is performed on BDT score as a technique to improve event selections and thus analysis sensitivity.</a:t>
            </a:r>
          </a:p>
          <a:p>
            <a:pPr marL="457200" lvl="1" indent="0">
              <a:lnSpc>
                <a:spcPct val="110000"/>
              </a:lnSpc>
              <a:spcBef>
                <a:spcPts val="0"/>
              </a:spcBef>
              <a:buSzPct val="80000"/>
              <a:buNone/>
              <a:tabLst>
                <a:tab pos="1057275" algn="l"/>
              </a:tabLst>
            </a:pPr>
            <a:endParaRPr lang="en-US" sz="1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are divided into categories to:</a:t>
            </a:r>
          </a:p>
          <a:p>
            <a:pPr lvl="1">
              <a:lnSpc>
                <a:spcPct val="110000"/>
              </a:lnSpc>
              <a:spcBef>
                <a:spcPts val="1600"/>
              </a:spcBef>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Achieve a higher signal to background ratio</a:t>
            </a:r>
          </a:p>
          <a:p>
            <a:pPr lvl="1">
              <a:lnSpc>
                <a:spcPct val="110000"/>
              </a:lnSpc>
              <a:spcBef>
                <a:spcPts val="1600"/>
              </a:spcBef>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 mass resolution</a:t>
            </a:r>
          </a:p>
          <a:p>
            <a:pPr marL="457200" lvl="1" indent="0">
              <a:lnSpc>
                <a:spcPct val="100000"/>
              </a:lnSpc>
              <a:spcBef>
                <a:spcPts val="0"/>
              </a:spcBef>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boundaries are determined by maximizing significance, where significance is defined as:</a:t>
            </a:r>
          </a:p>
        </p:txBody>
      </p:sp>
      <p:sp>
        <p:nvSpPr>
          <p:cNvPr id="9" name="TextBox 8">
            <a:extLst>
              <a:ext uri="{FF2B5EF4-FFF2-40B4-BE49-F238E27FC236}">
                <a16:creationId xmlns:a16="http://schemas.microsoft.com/office/drawing/2014/main" id="{325E5E00-FB64-9D06-FA2A-33872DB5F3C3}"/>
              </a:ext>
            </a:extLst>
          </p:cNvPr>
          <p:cNvSpPr txBox="1"/>
          <p:nvPr/>
        </p:nvSpPr>
        <p:spPr>
          <a:xfrm>
            <a:off x="696000" y="921206"/>
            <a:ext cx="10800000" cy="430887"/>
          </a:xfrm>
          <a:prstGeom prst="rect">
            <a:avLst/>
          </a:prstGeom>
          <a:noFill/>
        </p:spPr>
        <p:txBody>
          <a:bodyPr wrap="square">
            <a:spAutoFit/>
          </a:bodyPr>
          <a:lstStyle/>
          <a:p>
            <a:pPr algn="ctr">
              <a:buSzPct val="80000"/>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goal of the event selection procedure is to maximize sensitivity of the analysis. </a:t>
            </a: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E34846D-D70E-3E6F-9D47-BB02951562DB}"/>
              </a:ext>
            </a:extLst>
          </p:cNvPr>
          <p:cNvSpPr>
            <a:spLocks noGrp="1"/>
          </p:cNvSpPr>
          <p:nvPr>
            <p:ph type="sldNum" sz="quarter" idx="12"/>
          </p:nvPr>
        </p:nvSpPr>
        <p:spPr>
          <a:xfrm>
            <a:off x="203789" y="6297121"/>
            <a:ext cx="492211" cy="365125"/>
          </a:xfrm>
        </p:spPr>
        <p:txBody>
          <a:bodyPr/>
          <a:lstStyle/>
          <a:p>
            <a:fld id="{CA08304B-578E-B84D-8D62-C3895E12D406}" type="slidenum">
              <a:rPr lang="en-US" smtClean="0"/>
              <a:t>24</a:t>
            </a:fld>
            <a:endParaRPr lang="en-US"/>
          </a:p>
        </p:txBody>
      </p:sp>
      <p:pic>
        <p:nvPicPr>
          <p:cNvPr id="12" name="Picture 11" descr="A black text with a white background&#10;&#10;Description automatically generated">
            <a:extLst>
              <a:ext uri="{FF2B5EF4-FFF2-40B4-BE49-F238E27FC236}">
                <a16:creationId xmlns:a16="http://schemas.microsoft.com/office/drawing/2014/main" id="{CCBEECB5-5C0B-CC50-194F-98FC78F620AD}"/>
              </a:ext>
            </a:extLst>
          </p:cNvPr>
          <p:cNvPicPr>
            <a:picLocks noChangeAspect="1"/>
          </p:cNvPicPr>
          <p:nvPr/>
        </p:nvPicPr>
        <p:blipFill>
          <a:blip r:embed="rId3"/>
          <a:stretch>
            <a:fillRect/>
          </a:stretch>
        </p:blipFill>
        <p:spPr>
          <a:xfrm>
            <a:off x="4505789" y="5373258"/>
            <a:ext cx="3844053" cy="697108"/>
          </a:xfrm>
          <a:prstGeom prst="rect">
            <a:avLst/>
          </a:prstGeom>
        </p:spPr>
      </p:pic>
    </p:spTree>
    <p:extLst>
      <p:ext uri="{BB962C8B-B14F-4D97-AF65-F5344CB8AC3E}">
        <p14:creationId xmlns:p14="http://schemas.microsoft.com/office/powerpoint/2010/main" val="1478921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773639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Signal Modelling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489489" cy="5531266"/>
              </a:xfrm>
            </p:spPr>
            <p:txBody>
              <a:bodyPr anchor="ctr">
                <a:noAutofit/>
              </a:bodyPr>
              <a:lstStyle/>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models of </a:t>
                </a:r>
                <a14:m>
                  <m:oMath xmlns:m="http://schemas.openxmlformats.org/officeDocument/2006/math">
                    <m:sSub>
                      <m:sSubPr>
                        <m:ctrlP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constructed for all nominal pseudoscalar mass points.</a:t>
                </a:r>
              </a:p>
              <a:p>
                <a:pPr marL="0" indent="0">
                  <a:spcBef>
                    <a:spcPts val="1600"/>
                  </a:spcBef>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parametric model is constructed from the sum of 2 Gaussians.</a:t>
                </a:r>
              </a:p>
              <a:p>
                <a:pPr marL="0" indent="0">
                  <a:spcBef>
                    <a:spcPts val="1600"/>
                  </a:spcBef>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Intermediate masses are modelled by the nearest nominal mass model with normalization interpolated from detector efficiency </a:t>
                </a:r>
                <a14:m>
                  <m:oMath xmlns:m="http://schemas.openxmlformats.org/officeDocument/2006/math">
                    <m:r>
                      <a:rPr lang="en-US" sz="22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analysis acceptance.</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199" y="948690"/>
                <a:ext cx="5489489" cy="5531266"/>
              </a:xfrm>
              <a:blipFill>
                <a:blip r:embed="rId3"/>
                <a:stretch>
                  <a:fillRect l="-691" r="-161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2C291A6-96F9-B5A1-1DA4-847FE942A1CA}"/>
              </a:ext>
            </a:extLst>
          </p:cNvPr>
          <p:cNvSpPr>
            <a:spLocks noGrp="1"/>
          </p:cNvSpPr>
          <p:nvPr>
            <p:ph type="sldNum" sz="quarter" idx="12"/>
          </p:nvPr>
        </p:nvSpPr>
        <p:spPr>
          <a:xfrm>
            <a:off x="392687" y="6345836"/>
            <a:ext cx="445512" cy="365125"/>
          </a:xfrm>
        </p:spPr>
        <p:txBody>
          <a:bodyPr/>
          <a:lstStyle/>
          <a:p>
            <a:fld id="{CA08304B-578E-B84D-8D62-C3895E12D406}" type="slidenum">
              <a:rPr lang="en-US" smtClean="0"/>
              <a:t>26</a:t>
            </a:fld>
            <a:endParaRPr lang="en-US" dirty="0"/>
          </a:p>
        </p:txBody>
      </p:sp>
      <p:grpSp>
        <p:nvGrpSpPr>
          <p:cNvPr id="9" name="Group 8">
            <a:extLst>
              <a:ext uri="{FF2B5EF4-FFF2-40B4-BE49-F238E27FC236}">
                <a16:creationId xmlns:a16="http://schemas.microsoft.com/office/drawing/2014/main" id="{55A9D058-05E3-A9DC-59E9-E04174821AEC}"/>
              </a:ext>
            </a:extLst>
          </p:cNvPr>
          <p:cNvGrpSpPr/>
          <p:nvPr/>
        </p:nvGrpSpPr>
        <p:grpSpPr>
          <a:xfrm>
            <a:off x="6327688" y="1207263"/>
            <a:ext cx="5716030" cy="5272693"/>
            <a:chOff x="6147832" y="947746"/>
            <a:chExt cx="5871172" cy="5415802"/>
          </a:xfrm>
        </p:grpSpPr>
        <p:pic>
          <p:nvPicPr>
            <p:cNvPr id="6" name="Picture 5">
              <a:extLst>
                <a:ext uri="{FF2B5EF4-FFF2-40B4-BE49-F238E27FC236}">
                  <a16:creationId xmlns:a16="http://schemas.microsoft.com/office/drawing/2014/main" id="{DECD8BC2-99CC-CC30-9921-029A6CD51997}"/>
                </a:ext>
              </a:extLst>
            </p:cNvPr>
            <p:cNvPicPr>
              <a:picLocks noChangeAspect="1"/>
            </p:cNvPicPr>
            <p:nvPr/>
          </p:nvPicPr>
          <p:blipFill>
            <a:blip r:embed="rId4"/>
            <a:srcRect t="2739" b="2739"/>
            <a:stretch/>
          </p:blipFill>
          <p:spPr>
            <a:xfrm>
              <a:off x="6147832" y="947746"/>
              <a:ext cx="5871172" cy="5415802"/>
            </a:xfrm>
            <a:prstGeom prst="rect">
              <a:avLst/>
            </a:prstGeom>
            <a:ln>
              <a:solidFill>
                <a:srgbClr val="0C2340"/>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9652CE2C-D5C3-6AA8-35FB-C6AA955FB7B8}"/>
                </a:ext>
              </a:extLst>
            </p:cNvPr>
            <p:cNvSpPr/>
            <p:nvPr/>
          </p:nvSpPr>
          <p:spPr>
            <a:xfrm>
              <a:off x="10478529" y="972716"/>
              <a:ext cx="667265" cy="2128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CBC161-0085-40BE-3158-37D5E18B15F5}"/>
              </a:ext>
            </a:extLst>
          </p:cNvPr>
          <p:cNvSpPr txBox="1"/>
          <p:nvPr/>
        </p:nvSpPr>
        <p:spPr>
          <a:xfrm>
            <a:off x="10092750" y="1727200"/>
            <a:ext cx="1552028" cy="369332"/>
          </a:xfrm>
          <a:prstGeom prst="rect">
            <a:avLst/>
          </a:prstGeom>
          <a:solidFill>
            <a:schemeClr val="bg1"/>
          </a:solid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a:t>
            </a:r>
            <a:r>
              <a:rPr lang="en-US" dirty="0">
                <a:latin typeface="CMU Serif Roman" panose="02000603000000000000" pitchFamily="2" charset="0"/>
                <a:ea typeface="CMU Serif Roman" panose="02000603000000000000" pitchFamily="2" charset="0"/>
                <a:cs typeface="CMU Serif Roman" panose="02000603000000000000" pitchFamily="2" charset="0"/>
              </a:rPr>
              <a:t> = 15 GeV</a:t>
            </a:r>
          </a:p>
        </p:txBody>
      </p:sp>
      <p:sp>
        <p:nvSpPr>
          <p:cNvPr id="12" name="Rectangle 11">
            <a:extLst>
              <a:ext uri="{FF2B5EF4-FFF2-40B4-BE49-F238E27FC236}">
                <a16:creationId xmlns:a16="http://schemas.microsoft.com/office/drawing/2014/main" id="{24D339F3-10EF-4A93-F073-9373FF0014D7}"/>
              </a:ext>
            </a:extLst>
          </p:cNvPr>
          <p:cNvSpPr/>
          <p:nvPr/>
        </p:nvSpPr>
        <p:spPr>
          <a:xfrm>
            <a:off x="10479377" y="1401271"/>
            <a:ext cx="649633" cy="193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3435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1307615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Advancements on Previous Studies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chor="ctr">
                <a:normAutofit/>
              </a:bodyPr>
              <a:lstStyle/>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How to increase analysis sensitivity: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Statistics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estimation of background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Improved event selection procedure</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Ways to improve on Run 2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Expect Run 3 statistics to match Run 2 statistics by end-2024. Current Run 3 statistics are at </a:t>
                </a:r>
                <a14:m>
                  <m:oMath xmlns:m="http://schemas.openxmlformats.org/officeDocument/2006/math">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60 fb</a:t>
                </a:r>
                <a:r>
                  <a:rPr lang="en-US" sz="20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 more statistics if doing combined Run 2 + partial Run 3 analysis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Improvement of </a:t>
                </a:r>
                <a14:m>
                  <m:oMath xmlns:m="http://schemas.openxmlformats.org/officeDocument/2006/math">
                    <m:rad>
                      <m:radPr>
                        <m:degHide m:val="on"/>
                        <m:ctrlP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0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e>
                    </m:rad>
                  </m:oMath>
                </a14:m>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in precision from Run 2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sym typeface="Wingdings" pitchFamily="2" charset="2"/>
                  </a:rPr>
                  <a:t>to Run 3</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model instead of a BDT for event selection</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96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34D8CA4-DB22-82B6-C310-4414436B6CE4}"/>
              </a:ext>
            </a:extLst>
          </p:cNvPr>
          <p:cNvSpPr>
            <a:spLocks noGrp="1"/>
          </p:cNvSpPr>
          <p:nvPr>
            <p:ph type="sldNum" sz="quarter" idx="12"/>
          </p:nvPr>
        </p:nvSpPr>
        <p:spPr/>
        <p:txBody>
          <a:bodyPr/>
          <a:lstStyle/>
          <a:p>
            <a:fld id="{CA08304B-578E-B84D-8D62-C3895E12D406}" type="slidenum">
              <a:rPr lang="en-US" smtClean="0"/>
              <a:t>28</a:t>
            </a:fld>
            <a:endParaRPr lang="en-US"/>
          </a:p>
        </p:txBody>
      </p:sp>
    </p:spTree>
    <p:extLst>
      <p:ext uri="{BB962C8B-B14F-4D97-AF65-F5344CB8AC3E}">
        <p14:creationId xmlns:p14="http://schemas.microsoft.com/office/powerpoint/2010/main" val="889243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A6A6A6"/>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endPar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endParaRP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235224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The Standard Model</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48690"/>
            <a:ext cx="5572226" cy="5228273"/>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Most complete model of particle physics that describes all known elementary particles.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Describes three fundamental interactions: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Weak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Strong</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Rich Higgs sector phenomenology: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mechanism yields gauge boson masses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 vacuum expectation value &amp; Yukawa couplings yield other particle masses excluding neutrinos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9CD9CCA9-75A7-A947-2480-28FC9051FE48}"/>
              </a:ext>
            </a:extLst>
          </p:cNvPr>
          <p:cNvPicPr>
            <a:picLocks noChangeAspect="1"/>
          </p:cNvPicPr>
          <p:nvPr/>
        </p:nvPicPr>
        <p:blipFill rotWithShape="1">
          <a:blip r:embed="rId3"/>
          <a:srcRect t="8057" b="1"/>
          <a:stretch/>
        </p:blipFill>
        <p:spPr>
          <a:xfrm>
            <a:off x="6359625" y="1090636"/>
            <a:ext cx="5781575" cy="5086327"/>
          </a:xfrm>
          <a:prstGeom prst="rect">
            <a:avLst/>
          </a:prstGeom>
        </p:spPr>
      </p:pic>
      <p:sp>
        <p:nvSpPr>
          <p:cNvPr id="5" name="Slide Number Placeholder 4">
            <a:extLst>
              <a:ext uri="{FF2B5EF4-FFF2-40B4-BE49-F238E27FC236}">
                <a16:creationId xmlns:a16="http://schemas.microsoft.com/office/drawing/2014/main" id="{67387FB7-4450-79CE-6C56-ABA8DFF285BA}"/>
              </a:ext>
            </a:extLst>
          </p:cNvPr>
          <p:cNvSpPr>
            <a:spLocks noGrp="1"/>
          </p:cNvSpPr>
          <p:nvPr>
            <p:ph type="sldNum" sz="quarter" idx="12"/>
          </p:nvPr>
        </p:nvSpPr>
        <p:spPr/>
        <p:txBody>
          <a:bodyPr/>
          <a:lstStyle/>
          <a:p>
            <a:fld id="{CA08304B-578E-B84D-8D62-C3895E12D406}" type="slidenum">
              <a:rPr lang="en-US" smtClean="0"/>
              <a:t>3</a:t>
            </a:fld>
            <a:endParaRPr lang="en-US"/>
          </a:p>
        </p:txBody>
      </p:sp>
    </p:spTree>
    <p:extLst>
      <p:ext uri="{BB962C8B-B14F-4D97-AF65-F5344CB8AC3E}">
        <p14:creationId xmlns:p14="http://schemas.microsoft.com/office/powerpoint/2010/main" val="31069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Summary</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4318000" y="800100"/>
            <a:ext cx="7543800" cy="5932800"/>
          </a:xfrm>
        </p:spPr>
        <p:txBody>
          <a:bodyPr anchor="ctr">
            <a:normAutofit fontScale="92500" lnSpcReduction="10000"/>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Many of the tools needed to perform the full analysis are constructed:</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selections processor</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selection BDT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BDT score category optimization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modelling tools for nominal mass points</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Future 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Fix any problems with current suite of analysis tools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Limit setting in Run 2 proof-of-concept study</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Applying work to Run 3 data</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Goals: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Complete reproduction of Run 2 analysis for 2018 subset with new analysis framework</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Increase analysis sensitivity for Run 3 data and possibly produce a discovery</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57A59E7-322E-8961-4BD9-3C06E1A7C5C3}"/>
              </a:ext>
            </a:extLst>
          </p:cNvPr>
          <p:cNvSpPr txBox="1"/>
          <p:nvPr/>
        </p:nvSpPr>
        <p:spPr>
          <a:xfrm>
            <a:off x="226100" y="2284080"/>
            <a:ext cx="4218900" cy="2289839"/>
          </a:xfrm>
          <a:prstGeom prst="rect">
            <a:avLst/>
          </a:prstGeom>
          <a:noFill/>
        </p:spPr>
        <p:txBody>
          <a:bodyPr wrap="square">
            <a:spAutoFit/>
          </a:bodyPr>
          <a:lstStyle/>
          <a:p>
            <a:pPr marL="0" indent="0" algn="ctr">
              <a:lnSpc>
                <a:spcPct val="120000"/>
              </a:lnSpc>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search for the SM Higgs boson decaying to two pseudoscalars with a fully resolved, four photon final state was proposed.</a:t>
            </a:r>
          </a:p>
        </p:txBody>
      </p:sp>
      <p:sp>
        <p:nvSpPr>
          <p:cNvPr id="5" name="Slide Number Placeholder 4">
            <a:extLst>
              <a:ext uri="{FF2B5EF4-FFF2-40B4-BE49-F238E27FC236}">
                <a16:creationId xmlns:a16="http://schemas.microsoft.com/office/drawing/2014/main" id="{99EAF0DF-8F67-B49E-8B37-4F479E9C6572}"/>
              </a:ext>
            </a:extLst>
          </p:cNvPr>
          <p:cNvSpPr>
            <a:spLocks noGrp="1"/>
          </p:cNvSpPr>
          <p:nvPr>
            <p:ph type="sldNum" sz="quarter" idx="12"/>
          </p:nvPr>
        </p:nvSpPr>
        <p:spPr>
          <a:xfrm>
            <a:off x="11353800" y="6450190"/>
            <a:ext cx="508000" cy="365125"/>
          </a:xfrm>
        </p:spPr>
        <p:txBody>
          <a:bodyPr/>
          <a:lstStyle/>
          <a:p>
            <a:fld id="{CA08304B-578E-B84D-8D62-C3895E12D406}" type="slidenum">
              <a:rPr lang="en-US" smtClean="0"/>
              <a:t>30</a:t>
            </a:fld>
            <a:endParaRPr lang="en-US" dirty="0"/>
          </a:p>
        </p:txBody>
      </p:sp>
    </p:spTree>
    <p:extLst>
      <p:ext uri="{BB962C8B-B14F-4D97-AF65-F5344CB8AC3E}">
        <p14:creationId xmlns:p14="http://schemas.microsoft.com/office/powerpoint/2010/main" val="223209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Thank You!</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7F8B03-D6A5-EE68-A04D-3589DB59C35C}"/>
              </a:ext>
            </a:extLst>
          </p:cNvPr>
          <p:cNvCxnSpPr>
            <a:cxnSpLocks/>
          </p:cNvCxnSpPr>
          <p:nvPr/>
        </p:nvCxnSpPr>
        <p:spPr>
          <a:xfrm>
            <a:off x="3936000" y="3542030"/>
            <a:ext cx="432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504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2259679"/>
            <a:ext cx="10515600" cy="1036918"/>
          </a:xfrm>
        </p:spPr>
        <p:txBody>
          <a:bodyPr>
            <a:normAutofit/>
          </a:bodyPr>
          <a:lstStyle/>
          <a:p>
            <a:pPr algn="ctr"/>
            <a:r>
              <a:rPr lang="en-US" sz="38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Backup</a:t>
            </a:r>
          </a:p>
        </p:txBody>
      </p:sp>
      <p:cxnSp>
        <p:nvCxnSpPr>
          <p:cNvPr id="5" name="Straight Connector 4">
            <a:extLst>
              <a:ext uri="{FF2B5EF4-FFF2-40B4-BE49-F238E27FC236}">
                <a16:creationId xmlns:a16="http://schemas.microsoft.com/office/drawing/2014/main" id="{E7976A48-DB37-D123-2D2A-4AA2A77C86AC}"/>
              </a:ext>
            </a:extLst>
          </p:cNvPr>
          <p:cNvCxnSpPr>
            <a:cxnSpLocks/>
          </p:cNvCxnSpPr>
          <p:nvPr/>
        </p:nvCxnSpPr>
        <p:spPr>
          <a:xfrm>
            <a:off x="2496000" y="3247127"/>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C22B203-7B9A-F3E9-86A8-AA1F6818F695}"/>
              </a:ext>
            </a:extLst>
          </p:cNvPr>
          <p:cNvCxnSpPr>
            <a:cxnSpLocks/>
          </p:cNvCxnSpPr>
          <p:nvPr/>
        </p:nvCxnSpPr>
        <p:spPr>
          <a:xfrm>
            <a:off x="2496000" y="2297270"/>
            <a:ext cx="72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503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Analysis Overview</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217C64F-A852-FA03-2CB6-9EA5965D519F}"/>
              </a:ext>
            </a:extLst>
          </p:cNvPr>
          <p:cNvGrpSpPr/>
          <p:nvPr/>
        </p:nvGrpSpPr>
        <p:grpSpPr>
          <a:xfrm>
            <a:off x="133699" y="1092500"/>
            <a:ext cx="11924601" cy="5640405"/>
            <a:chOff x="133699" y="1062489"/>
            <a:chExt cx="11924601" cy="5640405"/>
          </a:xfrm>
        </p:grpSpPr>
        <p:grpSp>
          <p:nvGrpSpPr>
            <p:cNvPr id="79" name="Group 78">
              <a:extLst>
                <a:ext uri="{FF2B5EF4-FFF2-40B4-BE49-F238E27FC236}">
                  <a16:creationId xmlns:a16="http://schemas.microsoft.com/office/drawing/2014/main" id="{85D7D036-32BA-9704-C5AB-0C4A71671FA2}"/>
                </a:ext>
              </a:extLst>
            </p:cNvPr>
            <p:cNvGrpSpPr/>
            <p:nvPr/>
          </p:nvGrpSpPr>
          <p:grpSpPr>
            <a:xfrm>
              <a:off x="133699" y="1062489"/>
              <a:ext cx="11924601" cy="5640405"/>
              <a:chOff x="0" y="1804416"/>
              <a:chExt cx="11924601" cy="5640405"/>
            </a:xfrm>
          </p:grpSpPr>
          <p:grpSp>
            <p:nvGrpSpPr>
              <p:cNvPr id="44" name="Group 43">
                <a:extLst>
                  <a:ext uri="{FF2B5EF4-FFF2-40B4-BE49-F238E27FC236}">
                    <a16:creationId xmlns:a16="http://schemas.microsoft.com/office/drawing/2014/main" id="{65BC26DD-2CD7-FA7C-4581-677014A8785E}"/>
                  </a:ext>
                </a:extLst>
              </p:cNvPr>
              <p:cNvGrpSpPr/>
              <p:nvPr/>
            </p:nvGrpSpPr>
            <p:grpSpPr>
              <a:xfrm>
                <a:off x="3121152" y="1804416"/>
                <a:ext cx="2651589" cy="3291840"/>
                <a:chOff x="3194304" y="2438400"/>
                <a:chExt cx="2651589" cy="3291840"/>
              </a:xfrm>
            </p:grpSpPr>
            <p:sp>
              <p:nvSpPr>
                <p:cNvPr id="45" name="Rounded Rectangle 44">
                  <a:extLst>
                    <a:ext uri="{FF2B5EF4-FFF2-40B4-BE49-F238E27FC236}">
                      <a16:creationId xmlns:a16="http://schemas.microsoft.com/office/drawing/2014/main" id="{2DF19295-329F-85C2-1E36-DFD14C5C425A}"/>
                    </a:ext>
                  </a:extLst>
                </p:cNvPr>
                <p:cNvSpPr/>
                <p:nvPr/>
              </p:nvSpPr>
              <p:spPr>
                <a:xfrm>
                  <a:off x="3194304" y="2438400"/>
                  <a:ext cx="2651589"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46" name="Rectangle 45">
                  <a:extLst>
                    <a:ext uri="{FF2B5EF4-FFF2-40B4-BE49-F238E27FC236}">
                      <a16:creationId xmlns:a16="http://schemas.microsoft.com/office/drawing/2014/main" id="{E9686B43-A776-2A72-50B3-80855F9DD53F}"/>
                    </a:ext>
                  </a:extLst>
                </p:cNvPr>
                <p:cNvSpPr/>
                <p:nvPr/>
              </p:nvSpPr>
              <p:spPr>
                <a:xfrm>
                  <a:off x="3315314" y="3197526"/>
                  <a:ext cx="2409568" cy="8320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Low mass diphoton selections</a:t>
                  </a:r>
                </a:p>
              </p:txBody>
            </p:sp>
            <p:sp>
              <p:nvSpPr>
                <p:cNvPr id="47" name="Rectangle 46">
                  <a:extLst>
                    <a:ext uri="{FF2B5EF4-FFF2-40B4-BE49-F238E27FC236}">
                      <a16:creationId xmlns:a16="http://schemas.microsoft.com/office/drawing/2014/main" id="{EE95C278-9B64-A43C-CB22-4D426760FDCE}"/>
                    </a:ext>
                  </a:extLst>
                </p:cNvPr>
                <p:cNvSpPr/>
                <p:nvPr/>
              </p:nvSpPr>
              <p:spPr>
                <a:xfrm>
                  <a:off x="3315314" y="4368153"/>
                  <a:ext cx="2409568" cy="654907"/>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Photon selections</a:t>
                  </a:r>
                </a:p>
              </p:txBody>
            </p:sp>
            <p:cxnSp>
              <p:nvCxnSpPr>
                <p:cNvPr id="48" name="Straight Arrow Connector 47">
                  <a:extLst>
                    <a:ext uri="{FF2B5EF4-FFF2-40B4-BE49-F238E27FC236}">
                      <a16:creationId xmlns:a16="http://schemas.microsoft.com/office/drawing/2014/main" id="{37434527-01A9-6237-DD40-C73B24CEFF3F}"/>
                    </a:ext>
                  </a:extLst>
                </p:cNvPr>
                <p:cNvCxnSpPr>
                  <a:cxnSpLocks/>
                  <a:stCxn id="46" idx="2"/>
                  <a:endCxn id="47" idx="0"/>
                </p:cNvCxnSpPr>
                <p:nvPr/>
              </p:nvCxnSpPr>
              <p:spPr>
                <a:xfrm>
                  <a:off x="4520098" y="4029614"/>
                  <a:ext cx="0" cy="3385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17D48E2-9756-57F5-5C61-10298BA66959}"/>
                    </a:ext>
                  </a:extLst>
                </p:cNvPr>
                <p:cNvSpPr txBox="1"/>
                <p:nvPr/>
              </p:nvSpPr>
              <p:spPr>
                <a:xfrm>
                  <a:off x="3527420" y="2542619"/>
                  <a:ext cx="1985356"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Apply Selections with </a:t>
                  </a: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HiggsDNA</a:t>
                  </a: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grpSp>
          <p:grpSp>
            <p:nvGrpSpPr>
              <p:cNvPr id="50" name="Group 49">
                <a:extLst>
                  <a:ext uri="{FF2B5EF4-FFF2-40B4-BE49-F238E27FC236}">
                    <a16:creationId xmlns:a16="http://schemas.microsoft.com/office/drawing/2014/main" id="{73AF1A9E-7C8A-0428-A2C4-57F374702487}"/>
                  </a:ext>
                </a:extLst>
              </p:cNvPr>
              <p:cNvGrpSpPr/>
              <p:nvPr/>
            </p:nvGrpSpPr>
            <p:grpSpPr>
              <a:xfrm>
                <a:off x="5898589" y="1804416"/>
                <a:ext cx="2951991" cy="3291840"/>
                <a:chOff x="6204201" y="2438400"/>
                <a:chExt cx="2951991" cy="3291840"/>
              </a:xfrm>
            </p:grpSpPr>
            <p:sp>
              <p:nvSpPr>
                <p:cNvPr id="51" name="Rounded Rectangle 50">
                  <a:extLst>
                    <a:ext uri="{FF2B5EF4-FFF2-40B4-BE49-F238E27FC236}">
                      <a16:creationId xmlns:a16="http://schemas.microsoft.com/office/drawing/2014/main" id="{1B2CC59D-AE1D-B7B5-B350-AE0E7A6D89DE}"/>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52" name="Rectangle 51">
                  <a:extLst>
                    <a:ext uri="{FF2B5EF4-FFF2-40B4-BE49-F238E27FC236}">
                      <a16:creationId xmlns:a16="http://schemas.microsoft.com/office/drawing/2014/main" id="{191581A1-652F-E119-8331-63C9E4E0CB1C}"/>
                    </a:ext>
                  </a:extLst>
                </p:cNvPr>
                <p:cNvSpPr/>
                <p:nvPr/>
              </p:nvSpPr>
              <p:spPr>
                <a:xfrm>
                  <a:off x="6486563" y="4305671"/>
                  <a:ext cx="2387264"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Training event selection BDT</a:t>
                  </a:r>
                </a:p>
              </p:txBody>
            </p:sp>
            <p:sp>
              <p:nvSpPr>
                <p:cNvPr id="53" name="Rectangle 52">
                  <a:extLst>
                    <a:ext uri="{FF2B5EF4-FFF2-40B4-BE49-F238E27FC236}">
                      <a16:creationId xmlns:a16="http://schemas.microsoft.com/office/drawing/2014/main" id="{D2E23E2D-C48C-2D21-8DC7-86A75EE0316B}"/>
                    </a:ext>
                  </a:extLst>
                </p:cNvPr>
                <p:cNvSpPr/>
                <p:nvPr/>
              </p:nvSpPr>
              <p:spPr>
                <a:xfrm>
                  <a:off x="6291241" y="3198079"/>
                  <a:ext cx="2777909" cy="856172"/>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N-dim reweighting of samples for BDT training</a:t>
                  </a:r>
                </a:p>
              </p:txBody>
            </p:sp>
            <p:sp>
              <p:nvSpPr>
                <p:cNvPr id="54" name="TextBox 53">
                  <a:extLst>
                    <a:ext uri="{FF2B5EF4-FFF2-40B4-BE49-F238E27FC236}">
                      <a16:creationId xmlns:a16="http://schemas.microsoft.com/office/drawing/2014/main" id="{A2B08962-55AE-A0B3-09C3-577DA4578EDC}"/>
                    </a:ext>
                  </a:extLst>
                </p:cNvPr>
                <p:cNvSpPr txBox="1"/>
                <p:nvPr/>
              </p:nvSpPr>
              <p:spPr>
                <a:xfrm>
                  <a:off x="6787100" y="2629682"/>
                  <a:ext cx="1786190"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Training</a:t>
                  </a:r>
                </a:p>
              </p:txBody>
            </p:sp>
            <p:cxnSp>
              <p:nvCxnSpPr>
                <p:cNvPr id="55" name="Straight Arrow Connector 54">
                  <a:extLst>
                    <a:ext uri="{FF2B5EF4-FFF2-40B4-BE49-F238E27FC236}">
                      <a16:creationId xmlns:a16="http://schemas.microsoft.com/office/drawing/2014/main" id="{8AB7797C-9B84-BF31-9412-1777FCCBAEC2}"/>
                    </a:ext>
                  </a:extLst>
                </p:cNvPr>
                <p:cNvCxnSpPr>
                  <a:cxnSpLocks/>
                  <a:stCxn id="53" idx="2"/>
                  <a:endCxn id="52" idx="0"/>
                </p:cNvCxnSpPr>
                <p:nvPr/>
              </p:nvCxnSpPr>
              <p:spPr>
                <a:xfrm flipH="1">
                  <a:off x="7680195" y="4054251"/>
                  <a:ext cx="1" cy="2514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6" name="Elbow Connector 55">
                <a:extLst>
                  <a:ext uri="{FF2B5EF4-FFF2-40B4-BE49-F238E27FC236}">
                    <a16:creationId xmlns:a16="http://schemas.microsoft.com/office/drawing/2014/main" id="{A78808C9-B7C5-BA69-EC2E-9B551F448DD3}"/>
                  </a:ext>
                </a:extLst>
              </p:cNvPr>
              <p:cNvCxnSpPr>
                <a:cxnSpLocks/>
                <a:stCxn id="76" idx="3"/>
                <a:endCxn id="46" idx="1"/>
              </p:cNvCxnSpPr>
              <p:nvPr/>
            </p:nvCxnSpPr>
            <p:spPr>
              <a:xfrm flipV="1">
                <a:off x="2956621" y="2979586"/>
                <a:ext cx="285541" cy="638089"/>
              </a:xfrm>
              <a:prstGeom prst="bentConnector3">
                <a:avLst>
                  <a:gd name="adj1" fmla="val 4146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95525080-A901-8058-B3D6-9053FEE40739}"/>
                  </a:ext>
                </a:extLst>
              </p:cNvPr>
              <p:cNvCxnSpPr>
                <a:cxnSpLocks/>
                <a:stCxn id="47" idx="3"/>
                <a:endCxn id="53" idx="1"/>
              </p:cNvCxnSpPr>
              <p:nvPr/>
            </p:nvCxnSpPr>
            <p:spPr>
              <a:xfrm flipV="1">
                <a:off x="5651730" y="2992181"/>
                <a:ext cx="333899" cy="1069442"/>
              </a:xfrm>
              <a:prstGeom prst="bentConnector3">
                <a:avLst>
                  <a:gd name="adj1" fmla="val 5365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CD6B152-E1EF-1098-C888-C29054445682}"/>
                  </a:ext>
                </a:extLst>
              </p:cNvPr>
              <p:cNvGrpSpPr/>
              <p:nvPr/>
            </p:nvGrpSpPr>
            <p:grpSpPr>
              <a:xfrm>
                <a:off x="8972610" y="1804416"/>
                <a:ext cx="2951991" cy="3291840"/>
                <a:chOff x="6204201" y="2438400"/>
                <a:chExt cx="2951991" cy="3291840"/>
              </a:xfrm>
            </p:grpSpPr>
            <p:sp>
              <p:nvSpPr>
                <p:cNvPr id="59" name="Rounded Rectangle 58">
                  <a:extLst>
                    <a:ext uri="{FF2B5EF4-FFF2-40B4-BE49-F238E27FC236}">
                      <a16:creationId xmlns:a16="http://schemas.microsoft.com/office/drawing/2014/main" id="{175A74C7-E80A-ED0E-4116-840E796A35F8}"/>
                    </a:ext>
                  </a:extLst>
                </p:cNvPr>
                <p:cNvSpPr/>
                <p:nvPr/>
              </p:nvSpPr>
              <p:spPr>
                <a:xfrm>
                  <a:off x="6204201" y="2438400"/>
                  <a:ext cx="2951991"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60" name="Rectangle 59">
                  <a:extLst>
                    <a:ext uri="{FF2B5EF4-FFF2-40B4-BE49-F238E27FC236}">
                      <a16:creationId xmlns:a16="http://schemas.microsoft.com/office/drawing/2014/main" id="{96C83C13-5BEA-B87A-5B1E-E57295990D9D}"/>
                    </a:ext>
                  </a:extLst>
                </p:cNvPr>
                <p:cNvSpPr/>
                <p:nvPr/>
              </p:nvSpPr>
              <p:spPr>
                <a:xfrm>
                  <a:off x="6538676" y="4003431"/>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1-dim reweighting of BDT scores</a:t>
                  </a:r>
                </a:p>
              </p:txBody>
            </p:sp>
            <p:sp>
              <p:nvSpPr>
                <p:cNvPr id="61" name="Rectangle 60">
                  <a:extLst>
                    <a:ext uri="{FF2B5EF4-FFF2-40B4-BE49-F238E27FC236}">
                      <a16:creationId xmlns:a16="http://schemas.microsoft.com/office/drawing/2014/main" id="{86F39BE7-E33F-9F8E-9AA5-BBB2E0912032}"/>
                    </a:ext>
                  </a:extLst>
                </p:cNvPr>
                <p:cNvSpPr/>
                <p:nvPr/>
              </p:nvSpPr>
              <p:spPr>
                <a:xfrm>
                  <a:off x="6538676" y="3188077"/>
                  <a:ext cx="2283037"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Process samples with BDT model</a:t>
                  </a:r>
                </a:p>
              </p:txBody>
            </p:sp>
            <p:sp>
              <p:nvSpPr>
                <p:cNvPr id="62" name="TextBox 61">
                  <a:extLst>
                    <a:ext uri="{FF2B5EF4-FFF2-40B4-BE49-F238E27FC236}">
                      <a16:creationId xmlns:a16="http://schemas.microsoft.com/office/drawing/2014/main" id="{C7481BF3-2338-6281-F545-E1F906657AC6}"/>
                    </a:ext>
                  </a:extLst>
                </p:cNvPr>
                <p:cNvSpPr txBox="1"/>
                <p:nvPr/>
              </p:nvSpPr>
              <p:spPr>
                <a:xfrm>
                  <a:off x="6495649" y="2541746"/>
                  <a:ext cx="2369090"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BDT Score Categories</a:t>
                  </a:r>
                </a:p>
              </p:txBody>
            </p:sp>
            <p:cxnSp>
              <p:nvCxnSpPr>
                <p:cNvPr id="63" name="Straight Arrow Connector 62">
                  <a:extLst>
                    <a:ext uri="{FF2B5EF4-FFF2-40B4-BE49-F238E27FC236}">
                      <a16:creationId xmlns:a16="http://schemas.microsoft.com/office/drawing/2014/main" id="{5A5F50C9-ADD0-B71B-14A0-5294E95B594C}"/>
                    </a:ext>
                  </a:extLst>
                </p:cNvPr>
                <p:cNvCxnSpPr>
                  <a:cxnSpLocks/>
                  <a:stCxn id="61" idx="2"/>
                  <a:endCxn id="60" idx="0"/>
                </p:cNvCxnSpPr>
                <p:nvPr/>
              </p:nvCxnSpPr>
              <p:spPr>
                <a:xfrm>
                  <a:off x="7680195" y="3848985"/>
                  <a:ext cx="0"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Elbow Connector 63">
                <a:extLst>
                  <a:ext uri="{FF2B5EF4-FFF2-40B4-BE49-F238E27FC236}">
                    <a16:creationId xmlns:a16="http://schemas.microsoft.com/office/drawing/2014/main" id="{B5358832-F45B-AA89-7256-64F1D661A6E5}"/>
                  </a:ext>
                </a:extLst>
              </p:cNvPr>
              <p:cNvCxnSpPr>
                <a:cxnSpLocks/>
                <a:stCxn id="52" idx="3"/>
                <a:endCxn id="61" idx="1"/>
              </p:cNvCxnSpPr>
              <p:nvPr/>
            </p:nvCxnSpPr>
            <p:spPr>
              <a:xfrm flipV="1">
                <a:off x="8568215" y="2884547"/>
                <a:ext cx="738870" cy="1215226"/>
              </a:xfrm>
              <a:prstGeom prst="bentConnector3">
                <a:avLst>
                  <a:gd name="adj1" fmla="val 4505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975D3F94-C68D-6D86-01E9-44945236BA1D}"/>
                  </a:ext>
                </a:extLst>
              </p:cNvPr>
              <p:cNvSpPr/>
              <p:nvPr/>
            </p:nvSpPr>
            <p:spPr>
              <a:xfrm>
                <a:off x="9429995" y="4184801"/>
                <a:ext cx="2037216" cy="66090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Optimize and cut on categories</a:t>
                </a:r>
              </a:p>
            </p:txBody>
          </p:sp>
          <p:cxnSp>
            <p:nvCxnSpPr>
              <p:cNvPr id="66" name="Straight Arrow Connector 65">
                <a:extLst>
                  <a:ext uri="{FF2B5EF4-FFF2-40B4-BE49-F238E27FC236}">
                    <a16:creationId xmlns:a16="http://schemas.microsoft.com/office/drawing/2014/main" id="{8F3E20E3-4F72-CA6C-8959-645BB7BD01CA}"/>
                  </a:ext>
                </a:extLst>
              </p:cNvPr>
              <p:cNvCxnSpPr>
                <a:cxnSpLocks/>
                <a:stCxn id="60" idx="2"/>
                <a:endCxn id="65" idx="0"/>
              </p:cNvCxnSpPr>
              <p:nvPr/>
            </p:nvCxnSpPr>
            <p:spPr>
              <a:xfrm flipH="1">
                <a:off x="10448603" y="4030355"/>
                <a:ext cx="1" cy="15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554CC478-7A1A-E552-D745-427AC37160DE}"/>
                  </a:ext>
                </a:extLst>
              </p:cNvPr>
              <p:cNvGrpSpPr/>
              <p:nvPr/>
            </p:nvGrpSpPr>
            <p:grpSpPr>
              <a:xfrm>
                <a:off x="7040029" y="5250703"/>
                <a:ext cx="3111809" cy="2194118"/>
                <a:chOff x="5983428" y="5214772"/>
                <a:chExt cx="3111809" cy="2194118"/>
              </a:xfrm>
            </p:grpSpPr>
            <p:sp>
              <p:nvSpPr>
                <p:cNvPr id="68" name="Rounded Rectangle 67">
                  <a:extLst>
                    <a:ext uri="{FF2B5EF4-FFF2-40B4-BE49-F238E27FC236}">
                      <a16:creationId xmlns:a16="http://schemas.microsoft.com/office/drawing/2014/main" id="{1E60BCD8-A6ED-1D79-14DE-EFC93BD73126}"/>
                    </a:ext>
                  </a:extLst>
                </p:cNvPr>
                <p:cNvSpPr/>
                <p:nvPr/>
              </p:nvSpPr>
              <p:spPr>
                <a:xfrm>
                  <a:off x="5983428" y="5214772"/>
                  <a:ext cx="3111809"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x</a:t>
                  </a:r>
                </a:p>
              </p:txBody>
            </p:sp>
            <p:sp>
              <p:nvSpPr>
                <p:cNvPr id="69" name="Rectangle 68">
                  <a:extLst>
                    <a:ext uri="{FF2B5EF4-FFF2-40B4-BE49-F238E27FC236}">
                      <a16:creationId xmlns:a16="http://schemas.microsoft.com/office/drawing/2014/main" id="{B90689FD-F7AC-F8F8-9ABC-4CCC1DD26EAA}"/>
                    </a:ext>
                  </a:extLst>
                </p:cNvPr>
                <p:cNvSpPr/>
                <p:nvPr/>
              </p:nvSpPr>
              <p:spPr>
                <a:xfrm>
                  <a:off x="6397813" y="5717008"/>
                  <a:ext cx="2283037"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nominal mass point models</a:t>
                  </a:r>
                </a:p>
              </p:txBody>
            </p:sp>
            <p:sp>
              <p:nvSpPr>
                <p:cNvPr id="70" name="TextBox 69">
                  <a:extLst>
                    <a:ext uri="{FF2B5EF4-FFF2-40B4-BE49-F238E27FC236}">
                      <a16:creationId xmlns:a16="http://schemas.microsoft.com/office/drawing/2014/main" id="{E4E5F002-50EC-FE9F-42C8-C8B67176C89D}"/>
                    </a:ext>
                  </a:extLst>
                </p:cNvPr>
                <p:cNvSpPr txBox="1"/>
                <p:nvPr/>
              </p:nvSpPr>
              <p:spPr>
                <a:xfrm>
                  <a:off x="6455944" y="5286947"/>
                  <a:ext cx="2166775" cy="369332"/>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Signal Modelling</a:t>
                  </a:r>
                </a:p>
              </p:txBody>
            </p:sp>
          </p:grpSp>
          <p:cxnSp>
            <p:nvCxnSpPr>
              <p:cNvPr id="71" name="Elbow Connector 70">
                <a:extLst>
                  <a:ext uri="{FF2B5EF4-FFF2-40B4-BE49-F238E27FC236}">
                    <a16:creationId xmlns:a16="http://schemas.microsoft.com/office/drawing/2014/main" id="{814F1235-7103-F44B-D4CC-215F1795714A}"/>
                  </a:ext>
                </a:extLst>
              </p:cNvPr>
              <p:cNvCxnSpPr>
                <a:cxnSpLocks/>
                <a:stCxn id="65" idx="2"/>
                <a:endCxn id="69" idx="3"/>
              </p:cNvCxnSpPr>
              <p:nvPr/>
            </p:nvCxnSpPr>
            <p:spPr>
              <a:xfrm rot="5400000">
                <a:off x="9466590" y="5116570"/>
                <a:ext cx="1252874" cy="71115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3F7294BE-F43E-7556-5ABD-CD7456F649A5}"/>
                  </a:ext>
                </a:extLst>
              </p:cNvPr>
              <p:cNvSpPr/>
              <p:nvPr/>
            </p:nvSpPr>
            <p:spPr>
              <a:xfrm>
                <a:off x="72869" y="5819372"/>
                <a:ext cx="2004121" cy="624855"/>
              </a:xfrm>
              <a:prstGeom prst="round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Next Steps…</a:t>
                </a:r>
              </a:p>
            </p:txBody>
          </p:sp>
          <p:grpSp>
            <p:nvGrpSpPr>
              <p:cNvPr id="74" name="Group 73">
                <a:extLst>
                  <a:ext uri="{FF2B5EF4-FFF2-40B4-BE49-F238E27FC236}">
                    <a16:creationId xmlns:a16="http://schemas.microsoft.com/office/drawing/2014/main" id="{DD46C3A3-DF2A-11BB-F606-C26C2B4474A4}"/>
                  </a:ext>
                </a:extLst>
              </p:cNvPr>
              <p:cNvGrpSpPr/>
              <p:nvPr/>
            </p:nvGrpSpPr>
            <p:grpSpPr>
              <a:xfrm>
                <a:off x="0" y="1804416"/>
                <a:ext cx="3034110" cy="3291840"/>
                <a:chOff x="0" y="1971096"/>
                <a:chExt cx="3034110" cy="3291840"/>
              </a:xfrm>
            </p:grpSpPr>
            <p:sp>
              <p:nvSpPr>
                <p:cNvPr id="75" name="Rounded Rectangle 74">
                  <a:extLst>
                    <a:ext uri="{FF2B5EF4-FFF2-40B4-BE49-F238E27FC236}">
                      <a16:creationId xmlns:a16="http://schemas.microsoft.com/office/drawing/2014/main" id="{F5CF034A-B6AD-9979-D1BA-BB475EAE2C16}"/>
                    </a:ext>
                  </a:extLst>
                </p:cNvPr>
                <p:cNvSpPr/>
                <p:nvPr/>
              </p:nvSpPr>
              <p:spPr>
                <a:xfrm>
                  <a:off x="0" y="1971096"/>
                  <a:ext cx="3034110" cy="3291840"/>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6" name="Rectangle 75">
                  <a:extLst>
                    <a:ext uri="{FF2B5EF4-FFF2-40B4-BE49-F238E27FC236}">
                      <a16:creationId xmlns:a16="http://schemas.microsoft.com/office/drawing/2014/main" id="{60779FC0-AF43-F2AB-FCDF-3D93744868B0}"/>
                    </a:ext>
                  </a:extLst>
                </p:cNvPr>
                <p:cNvSpPr/>
                <p:nvPr/>
              </p:nvSpPr>
              <p:spPr>
                <a:xfrm>
                  <a:off x="63011" y="2816543"/>
                  <a:ext cx="2893610" cy="1935624"/>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Signal MC</a:t>
                  </a:r>
                </a:p>
                <a:p>
                  <a:pPr algn="ct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Event Mixed</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Background</a:t>
                  </a:r>
                </a:p>
                <a:p>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u="sng"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Data</a:t>
                  </a:r>
                  <a:endPar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7" name="TextBox 76">
                  <a:extLst>
                    <a:ext uri="{FF2B5EF4-FFF2-40B4-BE49-F238E27FC236}">
                      <a16:creationId xmlns:a16="http://schemas.microsoft.com/office/drawing/2014/main" id="{F9E1B261-DB9E-6BB8-5E52-6393865294F7}"/>
                    </a:ext>
                  </a:extLst>
                </p:cNvPr>
                <p:cNvSpPr txBox="1"/>
                <p:nvPr/>
              </p:nvSpPr>
              <p:spPr>
                <a:xfrm>
                  <a:off x="397021" y="2162378"/>
                  <a:ext cx="2240067" cy="369332"/>
                </a:xfrm>
                <a:prstGeom prst="rect">
                  <a:avLst/>
                </a:prstGeom>
                <a:noFill/>
              </p:spPr>
              <p:txBody>
                <a:bodyPr wrap="square" rtlCol="0">
                  <a:spAutoFit/>
                </a:bodyPr>
                <a:lstStyle/>
                <a:p>
                  <a:pPr algn="ctr"/>
                  <a:r>
                    <a:rPr lang="en-US" b="1"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Samples</a:t>
                  </a:r>
                </a:p>
              </p:txBody>
            </p:sp>
          </p:grpSp>
        </p:grpSp>
        <p:sp>
          <p:nvSpPr>
            <p:cNvPr id="15" name="Rectangle 14">
              <a:extLst>
                <a:ext uri="{FF2B5EF4-FFF2-40B4-BE49-F238E27FC236}">
                  <a16:creationId xmlns:a16="http://schemas.microsoft.com/office/drawing/2014/main" id="{3596B2CF-F04A-AD29-057B-F534E9DBCEE7}"/>
                </a:ext>
              </a:extLst>
            </p:cNvPr>
            <p:cNvSpPr/>
            <p:nvPr/>
          </p:nvSpPr>
          <p:spPr>
            <a:xfrm>
              <a:off x="7487387" y="5823759"/>
              <a:ext cx="2484486" cy="691288"/>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intermediate mass point models</a:t>
              </a:r>
            </a:p>
          </p:txBody>
        </p:sp>
      </p:grpSp>
      <p:sp>
        <p:nvSpPr>
          <p:cNvPr id="20" name="Rounded Rectangle 19">
            <a:extLst>
              <a:ext uri="{FF2B5EF4-FFF2-40B4-BE49-F238E27FC236}">
                <a16:creationId xmlns:a16="http://schemas.microsoft.com/office/drawing/2014/main" id="{F926AD1A-C893-C1BF-BCB6-3CFFF07965EB}"/>
              </a:ext>
            </a:extLst>
          </p:cNvPr>
          <p:cNvSpPr/>
          <p:nvPr/>
        </p:nvSpPr>
        <p:spPr>
          <a:xfrm>
            <a:off x="4708529" y="4537472"/>
            <a:ext cx="2166775" cy="219411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1" name="TextBox 20">
            <a:extLst>
              <a:ext uri="{FF2B5EF4-FFF2-40B4-BE49-F238E27FC236}">
                <a16:creationId xmlns:a16="http://schemas.microsoft.com/office/drawing/2014/main" id="{1E9B769E-1486-D6DF-8C84-2E1C96D4952A}"/>
              </a:ext>
            </a:extLst>
          </p:cNvPr>
          <p:cNvSpPr txBox="1"/>
          <p:nvPr/>
        </p:nvSpPr>
        <p:spPr>
          <a:xfrm>
            <a:off x="4968609" y="4628402"/>
            <a:ext cx="1646613" cy="646331"/>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Background Modelling</a:t>
            </a:r>
          </a:p>
        </p:txBody>
      </p:sp>
      <p:cxnSp>
        <p:nvCxnSpPr>
          <p:cNvPr id="22" name="Elbow Connector 21">
            <a:extLst>
              <a:ext uri="{FF2B5EF4-FFF2-40B4-BE49-F238E27FC236}">
                <a16:creationId xmlns:a16="http://schemas.microsoft.com/office/drawing/2014/main" id="{B0263E3D-AA67-5985-EED9-4ACBCBBB9BE1}"/>
              </a:ext>
            </a:extLst>
          </p:cNvPr>
          <p:cNvCxnSpPr>
            <a:cxnSpLocks/>
            <a:stCxn id="68" idx="1"/>
            <a:endCxn id="20" idx="3"/>
          </p:cNvCxnSpPr>
          <p:nvPr/>
        </p:nvCxnSpPr>
        <p:spPr>
          <a:xfrm rot="10800000">
            <a:off x="6875304" y="5634532"/>
            <a:ext cx="298424" cy="1315"/>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2365B06-87BA-EC1D-F081-C18CE17023F0}"/>
              </a:ext>
            </a:extLst>
          </p:cNvPr>
          <p:cNvSpPr/>
          <p:nvPr/>
        </p:nvSpPr>
        <p:spPr>
          <a:xfrm>
            <a:off x="4873556" y="5304107"/>
            <a:ext cx="1826498" cy="1158391"/>
          </a:xfrm>
          <a:prstGeom prst="rect">
            <a:avLst/>
          </a:prstGeom>
          <a:solidFill>
            <a:srgbClr val="1F3764"/>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Generate models for all mass points</a:t>
            </a:r>
          </a:p>
        </p:txBody>
      </p:sp>
      <p:sp>
        <p:nvSpPr>
          <p:cNvPr id="80" name="Rounded Rectangle 79">
            <a:extLst>
              <a:ext uri="{FF2B5EF4-FFF2-40B4-BE49-F238E27FC236}">
                <a16:creationId xmlns:a16="http://schemas.microsoft.com/office/drawing/2014/main" id="{21946778-87C3-FAF3-83FA-7C333A01030F}"/>
              </a:ext>
            </a:extLst>
          </p:cNvPr>
          <p:cNvSpPr/>
          <p:nvPr/>
        </p:nvSpPr>
        <p:spPr>
          <a:xfrm>
            <a:off x="2560358" y="4976816"/>
            <a:ext cx="1864504" cy="1315428"/>
          </a:xfrm>
          <a:prstGeom prst="roundRect">
            <a:avLst/>
          </a:prstGeom>
          <a:solidFill>
            <a:srgbClr val="D39F1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81" name="TextBox 80">
            <a:extLst>
              <a:ext uri="{FF2B5EF4-FFF2-40B4-BE49-F238E27FC236}">
                <a16:creationId xmlns:a16="http://schemas.microsoft.com/office/drawing/2014/main" id="{C01E328C-C0A2-DA75-4355-745E5B8372D6}"/>
              </a:ext>
            </a:extLst>
          </p:cNvPr>
          <p:cNvSpPr txBox="1"/>
          <p:nvPr/>
        </p:nvSpPr>
        <p:spPr>
          <a:xfrm>
            <a:off x="2686858" y="5169387"/>
            <a:ext cx="1604425" cy="923330"/>
          </a:xfrm>
          <a:prstGeom prst="rect">
            <a:avLst/>
          </a:prstGeom>
          <a:noFill/>
        </p:spPr>
        <p:txBody>
          <a:bodyPr wrap="square" rtlCol="0">
            <a:spAutoFit/>
          </a:bodyP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Limit Setting</a:t>
            </a:r>
          </a:p>
          <a:p>
            <a:pPr algn="ctr"/>
            <a:endPar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Discovery?</a:t>
            </a:r>
          </a:p>
        </p:txBody>
      </p:sp>
      <p:cxnSp>
        <p:nvCxnSpPr>
          <p:cNvPr id="83" name="Elbow Connector 82">
            <a:extLst>
              <a:ext uri="{FF2B5EF4-FFF2-40B4-BE49-F238E27FC236}">
                <a16:creationId xmlns:a16="http://schemas.microsoft.com/office/drawing/2014/main" id="{F1A28526-99B1-F736-1A83-D2B3DEC63A17}"/>
              </a:ext>
            </a:extLst>
          </p:cNvPr>
          <p:cNvCxnSpPr>
            <a:cxnSpLocks/>
            <a:stCxn id="20" idx="1"/>
            <a:endCxn id="80" idx="3"/>
          </p:cNvCxnSpPr>
          <p:nvPr/>
        </p:nvCxnSpPr>
        <p:spPr>
          <a:xfrm rot="10800000">
            <a:off x="4424863" y="5634531"/>
            <a:ext cx="283667" cy="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7B185BF4-58BA-55A9-822D-B24F5D30E1CA}"/>
              </a:ext>
            </a:extLst>
          </p:cNvPr>
          <p:cNvCxnSpPr>
            <a:cxnSpLocks/>
            <a:stCxn id="80" idx="1"/>
            <a:endCxn id="72" idx="3"/>
          </p:cNvCxnSpPr>
          <p:nvPr/>
        </p:nvCxnSpPr>
        <p:spPr>
          <a:xfrm rot="10800000">
            <a:off x="2210690" y="5419884"/>
            <a:ext cx="349669" cy="214646"/>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7DCC370-AF59-73B9-21F6-9FD9EBE8E6E9}"/>
              </a:ext>
            </a:extLst>
          </p:cNvPr>
          <p:cNvSpPr>
            <a:spLocks noGrp="1"/>
          </p:cNvSpPr>
          <p:nvPr>
            <p:ph type="sldNum" sz="quarter" idx="12"/>
          </p:nvPr>
        </p:nvSpPr>
        <p:spPr/>
        <p:txBody>
          <a:bodyPr/>
          <a:lstStyle/>
          <a:p>
            <a:fld id="{CA08304B-578E-B84D-8D62-C3895E12D406}" type="slidenum">
              <a:rPr lang="en-US" smtClean="0"/>
              <a:t>33</a:t>
            </a:fld>
            <a:endParaRPr lang="en-US"/>
          </a:p>
        </p:txBody>
      </p:sp>
    </p:spTree>
    <p:extLst>
      <p:ext uri="{BB962C8B-B14F-4D97-AF65-F5344CB8AC3E}">
        <p14:creationId xmlns:p14="http://schemas.microsoft.com/office/powerpoint/2010/main" val="3189253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complex&#10;&#10;Description automatically generated">
            <a:extLst>
              <a:ext uri="{FF2B5EF4-FFF2-40B4-BE49-F238E27FC236}">
                <a16:creationId xmlns:a16="http://schemas.microsoft.com/office/drawing/2014/main" id="{9DB55B32-5A2B-6CDE-4A40-2D1EDC2A2519}"/>
              </a:ext>
            </a:extLst>
          </p:cNvPr>
          <p:cNvPicPr>
            <a:picLocks noChangeAspect="1"/>
          </p:cNvPicPr>
          <p:nvPr/>
        </p:nvPicPr>
        <p:blipFill>
          <a:blip r:embed="rId3"/>
          <a:stretch>
            <a:fillRect/>
          </a:stretch>
        </p:blipFill>
        <p:spPr>
          <a:xfrm>
            <a:off x="6101730" y="1440593"/>
            <a:ext cx="6090269" cy="4287108"/>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3652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LHC Operations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330200" y="948690"/>
                <a:ext cx="6337300" cy="5228273"/>
              </a:xfrm>
            </p:spPr>
            <p:txBody>
              <a:bodyPr anchor="ctr">
                <a:normAutofit/>
              </a:bodyPr>
              <a:lstStyle/>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Bottle of hydrogen acts as proton source</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Form H</a:t>
                </a:r>
                <a:r>
                  <a:rPr lang="en-US" sz="18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ions and accelerate with </a:t>
                </a:r>
                <a:r>
                  <a:rPr lang="en-US" sz="1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Linac</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4 ➞ 160 MeV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Strip electrons and inject pure protons into proton synchrotron booster (PSB) ➞ 2 GeV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Inject into proton synchrotron (PS) ➞ 26 GeV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Inject into super proton synchrotron (SPS) ➞ 450 GeV</a:t>
                </a:r>
              </a:p>
              <a:p>
                <a:pPr>
                  <a:buSzPct val="80000"/>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Inject into LHC ➞ 6.8 </a:t>
                </a:r>
                <a:r>
                  <a:rPr lang="en-US" sz="1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endPar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Proton-proton collisions at </a:t>
                </a:r>
                <a14:m>
                  <m:oMath xmlns:m="http://schemas.openxmlformats.org/officeDocument/2006/math">
                    <m:rad>
                      <m:radPr>
                        <m:degHide m:val="on"/>
                        <m:ctrlPr>
                          <a:rPr lang="en-US" sz="18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18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e>
                    </m:rad>
                  </m:oMath>
                </a14:m>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13.8 </a:t>
                </a:r>
                <a:r>
                  <a:rPr lang="en-US" sz="1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endPar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330200" y="948690"/>
                <a:ext cx="6337300" cy="5228273"/>
              </a:xfrm>
              <a:blipFill>
                <a:blip r:embed="rId4"/>
                <a:stretch>
                  <a:fillRect l="-599"/>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34</a:t>
            </a:fld>
            <a:endParaRPr lang="en-US"/>
          </a:p>
        </p:txBody>
      </p:sp>
    </p:spTree>
    <p:extLst>
      <p:ext uri="{BB962C8B-B14F-4D97-AF65-F5344CB8AC3E}">
        <p14:creationId xmlns:p14="http://schemas.microsoft.com/office/powerpoint/2010/main" val="2382642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24AEFF9D-E3DE-2133-6A0A-2D97D4068863}"/>
                  </a:ext>
                </a:extLst>
              </p:cNvPr>
              <p:cNvSpPr>
                <a:spLocks noGrp="1"/>
              </p:cNvSpPr>
              <p:nvPr>
                <p:ph idx="1"/>
              </p:nvPr>
            </p:nvSpPr>
            <p:spPr>
              <a:xfrm>
                <a:off x="838199" y="948690"/>
                <a:ext cx="5116775" cy="5191625"/>
              </a:xfrm>
            </p:spPr>
            <p:txBody>
              <a:bodyPr>
                <a:normAutofit/>
              </a:bodyPr>
              <a:lstStyle/>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Origin is at collision point.</a:t>
                </a:r>
              </a:p>
              <a:p>
                <a:pPr>
                  <a:spcBef>
                    <a:spcPts val="1600"/>
                  </a:spcBef>
                  <a:buSzPct val="80000"/>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r>
                  <a:rPr lang="en-US" sz="2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x,y</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plane is perpendicular to beam axis and x-axis points towards center of ring and y-axis points upwards.</a:t>
                </a:r>
              </a:p>
              <a:p>
                <a:pPr>
                  <a:spcBef>
                    <a:spcPts val="1600"/>
                  </a:spcBef>
                  <a:buSzPct val="80000"/>
                  <a:tabLst>
                    <a:tab pos="1057275" algn="l"/>
                  </a:tabLst>
                </a:pPr>
                <a14:m>
                  <m:oMath xmlns:m="http://schemas.openxmlformats.org/officeDocument/2006/math">
                    <m:r>
                      <a:rPr lang="en-US" sz="2200" b="0" i="1" smtClean="0">
                        <a:latin typeface="Cambria Math" panose="02040503050406030204" pitchFamily="18" charset="0"/>
                        <a:ea typeface="CMU SERIF ROMAN" panose="02000603000000000000" pitchFamily="2" charset="0"/>
                        <a:cs typeface="CMU SERIF ROMAN" panose="02000603000000000000" pitchFamily="2" charset="0"/>
                      </a:rPr>
                      <m:t>𝜙</m:t>
                    </m:r>
                  </m:oMath>
                </a14:m>
                <a:r>
                  <a:rPr lang="en-US" sz="2200" dirty="0">
                    <a:latin typeface="CMU Serif Roman" panose="02000603000000000000" pitchFamily="2" charset="0"/>
                    <a:ea typeface="CMU Serif Roman" panose="02000603000000000000" pitchFamily="2" charset="0"/>
                    <a:cs typeface="CMU Serif Roman" panose="02000603000000000000" pitchFamily="2" charset="0"/>
                  </a:rPr>
                  <a:t> is the azimuthal </a:t>
                </a:r>
                <a:r>
                  <a:rPr lang="en-US" sz="2200" dirty="0">
                    <a:latin typeface="CMU Serif Roman" panose="02000603000000000000" pitchFamily="2" charset="0"/>
                    <a:ea typeface="CMU Serif Roman" panose="02000603000000000000" pitchFamily="2" charset="0"/>
                    <a:cs typeface="CMU Serif Roman" panose="02000603000000000000" pitchFamily="2" charset="0"/>
                  </a:rPr>
                  <a:t>angle.</a:t>
                </a:r>
              </a:p>
              <a:p>
                <a:pPr>
                  <a:spcBef>
                    <a:spcPts val="1600"/>
                  </a:spcBef>
                  <a:buSzPct val="80000"/>
                  <a:tabLst>
                    <a:tab pos="1057275" algn="l"/>
                  </a:tabLst>
                </a:pPr>
                <a14:m>
                  <m:oMath xmlns:m="http://schemas.openxmlformats.org/officeDocument/2006/math">
                    <m:r>
                      <a:rPr lang="en-US" sz="2200" b="0" i="1" smtClean="0">
                        <a:latin typeface="Cambria Math" panose="02040503050406030204" pitchFamily="18" charset="0"/>
                        <a:ea typeface="CMU SERIF ROMAN" panose="02000603000000000000" pitchFamily="2" charset="0"/>
                        <a:cs typeface="CMU SERIF ROMAN" panose="02000603000000000000" pitchFamily="2" charset="0"/>
                      </a:rPr>
                      <m:t>𝜃</m:t>
                    </m:r>
                  </m:oMath>
                </a14:m>
                <a:r>
                  <a:rPr lang="en-US" sz="2200" dirty="0">
                    <a:latin typeface="CMU Serif Roman" panose="02000603000000000000" pitchFamily="2" charset="0"/>
                    <a:ea typeface="CMU Serif Roman" panose="02000603000000000000" pitchFamily="2" charset="0"/>
                    <a:cs typeface="CMU Serif Roman" panose="02000603000000000000" pitchFamily="2" charset="0"/>
                  </a:rPr>
                  <a:t> is the angle between the beam axis and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x,y</a:t>
                </a:r>
                <a:r>
                  <a:rPr lang="en-US" sz="2200" dirty="0">
                    <a:latin typeface="CMU Serif Roman" panose="02000603000000000000" pitchFamily="2" charset="0"/>
                    <a:ea typeface="CMU Serif Roman" panose="02000603000000000000" pitchFamily="2" charset="0"/>
                    <a:cs typeface="CMU Serif Roman" panose="02000603000000000000" pitchFamily="2" charset="0"/>
                  </a:rPr>
                  <a:t>) plane.</a:t>
                </a:r>
              </a:p>
              <a:p>
                <a:pPr>
                  <a:spcBef>
                    <a:spcPts val="1600"/>
                  </a:spcBef>
                  <a:buSzPct val="80000"/>
                  <a:tabLst>
                    <a:tab pos="1057275" algn="l"/>
                  </a:tabLst>
                </a:pPr>
                <a:r>
                  <a:rPr lang="en-US" sz="2200" dirty="0" err="1">
                    <a:latin typeface="CMU Serif Roman" panose="02000603000000000000" pitchFamily="2" charset="0"/>
                    <a:ea typeface="CMU Serif Roman" panose="02000603000000000000" pitchFamily="2" charset="0"/>
                    <a:cs typeface="CMU Serif Roman" panose="02000603000000000000" pitchFamily="2" charset="0"/>
                  </a:rPr>
                  <a:t>Tranverse</a:t>
                </a:r>
                <a:r>
                  <a:rPr lang="en-US" sz="2200" dirty="0">
                    <a:latin typeface="CMU Serif Roman" panose="02000603000000000000" pitchFamily="2" charset="0"/>
                    <a:ea typeface="CMU Serif Roman" panose="02000603000000000000" pitchFamily="2" charset="0"/>
                    <a:cs typeface="CMU Serif Roman" panose="02000603000000000000" pitchFamily="2" charset="0"/>
                  </a:rPr>
                  <a:t> momentum (</a:t>
                </a:r>
                <a:r>
                  <a:rPr lang="en-US" sz="2200" dirty="0" err="1">
                    <a:latin typeface="CMU Serif Roman" panose="02000603000000000000" pitchFamily="2" charset="0"/>
                    <a:ea typeface="CMU Serif Roman" panose="02000603000000000000" pitchFamily="2" charset="0"/>
                    <a:cs typeface="CMU Serif Roman" panose="02000603000000000000" pitchFamily="2" charset="0"/>
                  </a:rPr>
                  <a:t>p</a:t>
                </a:r>
                <a:r>
                  <a:rPr lang="en-US" sz="2200"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and energy (E</a:t>
                </a:r>
                <a:r>
                  <a:rPr lang="en-US" sz="2200" baseline="-25000" dirty="0">
                    <a:latin typeface="CMU Serif Roman" panose="02000603000000000000" pitchFamily="2" charset="0"/>
                    <a:ea typeface="CMU Serif Roman" panose="02000603000000000000" pitchFamily="2" charset="0"/>
                    <a:cs typeface="CMU Serif Roman" panose="02000603000000000000" pitchFamily="2" charset="0"/>
                  </a:rPr>
                  <a:t>T</a:t>
                </a:r>
                <a:r>
                  <a:rPr lang="en-US" sz="2200" dirty="0">
                    <a:latin typeface="CMU Serif Roman" panose="02000603000000000000" pitchFamily="2" charset="0"/>
                    <a:ea typeface="CMU Serif Roman" panose="02000603000000000000" pitchFamily="2" charset="0"/>
                    <a:cs typeface="CMU Serif Roman" panose="02000603000000000000" pitchFamily="2" charset="0"/>
                  </a:rPr>
                  <a:t>) are perpendicular to the beam axis.</a:t>
                </a:r>
              </a:p>
              <a:p>
                <a:pPr>
                  <a:spcBef>
                    <a:spcPts val="1600"/>
                  </a:spcBef>
                  <a:buSzPct val="80000"/>
                  <a:tabLst>
                    <a:tab pos="1057275" algn="l"/>
                  </a:tabLst>
                </a:pPr>
                <a:r>
                  <a:rPr lang="en-US" sz="2200" dirty="0">
                    <a:latin typeface="CMU Serif Roman" panose="02000603000000000000" pitchFamily="2" charset="0"/>
                    <a:ea typeface="CMU Serif Roman" panose="02000603000000000000" pitchFamily="2" charset="0"/>
                    <a:cs typeface="CMU Serif Roman" panose="02000603000000000000" pitchFamily="2" charset="0"/>
                  </a:rPr>
                  <a:t>Angular Displacement:</a:t>
                </a:r>
              </a:p>
            </p:txBody>
          </p:sp>
        </mc:Choice>
        <mc:Fallback>
          <p:sp>
            <p:nvSpPr>
              <p:cNvPr id="10" name="Content Placeholder 2">
                <a:extLst>
                  <a:ext uri="{FF2B5EF4-FFF2-40B4-BE49-F238E27FC236}">
                    <a16:creationId xmlns:a16="http://schemas.microsoft.com/office/drawing/2014/main" id="{24AEFF9D-E3DE-2133-6A0A-2D97D4068863}"/>
                  </a:ext>
                </a:extLst>
              </p:cNvPr>
              <p:cNvSpPr>
                <a:spLocks noGrp="1" noRot="1" noChangeAspect="1" noMove="1" noResize="1" noEditPoints="1" noAdjustHandles="1" noChangeArrowheads="1" noChangeShapeType="1" noTextEdit="1"/>
              </p:cNvSpPr>
              <p:nvPr>
                <p:ph idx="1"/>
              </p:nvPr>
            </p:nvSpPr>
            <p:spPr>
              <a:xfrm>
                <a:off x="838199" y="948690"/>
                <a:ext cx="5116775" cy="5191625"/>
              </a:xfrm>
              <a:blipFill>
                <a:blip r:embed="rId3"/>
                <a:stretch>
                  <a:fillRect l="-743" t="-1220" r="-743"/>
                </a:stretch>
              </a:blipFill>
            </p:spPr>
            <p:txBody>
              <a:bodyPr/>
              <a:lstStyle/>
              <a:p>
                <a:r>
                  <a:rPr lang="en-US">
                    <a:noFill/>
                  </a:rPr>
                  <a:t> </a:t>
                </a:r>
              </a:p>
            </p:txBody>
          </p:sp>
        </mc:Fallback>
      </mc:AlternateContent>
      <p:pic>
        <p:nvPicPr>
          <p:cNvPr id="7" name="Picture 6" descr="A diagram of a circle with a circle and a circle with arrows&#10;&#10;Description automatically generated">
            <a:extLst>
              <a:ext uri="{FF2B5EF4-FFF2-40B4-BE49-F238E27FC236}">
                <a16:creationId xmlns:a16="http://schemas.microsoft.com/office/drawing/2014/main" id="{619C5EB5-4FE1-3B5D-68CD-72A0953A4155}"/>
              </a:ext>
            </a:extLst>
          </p:cNvPr>
          <p:cNvPicPr>
            <a:picLocks noChangeAspect="1"/>
          </p:cNvPicPr>
          <p:nvPr/>
        </p:nvPicPr>
        <p:blipFill>
          <a:blip r:embed="rId4"/>
          <a:stretch>
            <a:fillRect/>
          </a:stretch>
        </p:blipFill>
        <p:spPr>
          <a:xfrm>
            <a:off x="6444931" y="907536"/>
            <a:ext cx="5529424" cy="2655290"/>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Geometry of CMS</a:t>
            </a:r>
          </a:p>
        </p:txBody>
      </p:sp>
      <p:cxnSp>
        <p:nvCxnSpPr>
          <p:cNvPr id="4" name="Straight Connector 3">
            <a:extLst>
              <a:ext uri="{FF2B5EF4-FFF2-40B4-BE49-F238E27FC236}">
                <a16:creationId xmlns:a16="http://schemas.microsoft.com/office/drawing/2014/main" id="{F2B819A0-1E3E-9324-260B-0AAA65E34DC5}"/>
              </a:ext>
            </a:extLst>
          </p:cNvPr>
          <p:cNvCxnSpPr>
            <a:cxnSpLocks/>
          </p:cNvCxnSpPr>
          <p:nvPr/>
        </p:nvCxnSpPr>
        <p:spPr>
          <a:xfrm>
            <a:off x="696000" y="717684"/>
            <a:ext cx="6086937"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21B3CD3-8FB1-185D-B641-DF78F4B7FABB}"/>
              </a:ext>
            </a:extLst>
          </p:cNvPr>
          <p:cNvGrpSpPr/>
          <p:nvPr/>
        </p:nvGrpSpPr>
        <p:grpSpPr>
          <a:xfrm>
            <a:off x="1246393" y="5389144"/>
            <a:ext cx="3188714" cy="1149767"/>
            <a:chOff x="1003632" y="5027131"/>
            <a:chExt cx="3188714" cy="1149767"/>
          </a:xfrm>
        </p:grpSpPr>
        <p:pic>
          <p:nvPicPr>
            <p:cNvPr id="15" name="Picture 14">
              <a:extLst>
                <a:ext uri="{FF2B5EF4-FFF2-40B4-BE49-F238E27FC236}">
                  <a16:creationId xmlns:a16="http://schemas.microsoft.com/office/drawing/2014/main" id="{3133DB71-B29D-4060-2469-1E2A8297BFF7}"/>
                </a:ext>
              </a:extLst>
            </p:cNvPr>
            <p:cNvPicPr>
              <a:picLocks noChangeAspect="1"/>
            </p:cNvPicPr>
            <p:nvPr/>
          </p:nvPicPr>
          <p:blipFill>
            <a:blip r:embed="rId5"/>
            <a:stretch>
              <a:fillRect/>
            </a:stretch>
          </p:blipFill>
          <p:spPr>
            <a:xfrm>
              <a:off x="1003632" y="5027131"/>
              <a:ext cx="2953453" cy="356315"/>
            </a:xfrm>
            <a:prstGeom prst="rect">
              <a:avLst/>
            </a:prstGeom>
          </p:spPr>
        </p:pic>
        <p:pic>
          <p:nvPicPr>
            <p:cNvPr id="25" name="Picture 24">
              <a:extLst>
                <a:ext uri="{FF2B5EF4-FFF2-40B4-BE49-F238E27FC236}">
                  <a16:creationId xmlns:a16="http://schemas.microsoft.com/office/drawing/2014/main" id="{7750D28C-9DCF-557D-63E7-83BD27970695}"/>
                </a:ext>
              </a:extLst>
            </p:cNvPr>
            <p:cNvPicPr>
              <a:picLocks noChangeAspect="1"/>
            </p:cNvPicPr>
            <p:nvPr/>
          </p:nvPicPr>
          <p:blipFill>
            <a:blip r:embed="rId6"/>
            <a:stretch>
              <a:fillRect/>
            </a:stretch>
          </p:blipFill>
          <p:spPr>
            <a:xfrm>
              <a:off x="1919786" y="5522220"/>
              <a:ext cx="2272560" cy="654678"/>
            </a:xfrm>
            <a:prstGeom prst="rect">
              <a:avLst/>
            </a:prstGeom>
          </p:spPr>
        </p:pic>
        <p:sp>
          <p:nvSpPr>
            <p:cNvPr id="26" name="TextBox 25">
              <a:extLst>
                <a:ext uri="{FF2B5EF4-FFF2-40B4-BE49-F238E27FC236}">
                  <a16:creationId xmlns:a16="http://schemas.microsoft.com/office/drawing/2014/main" id="{AE158AAA-D31F-8D2C-34B8-551986D92A94}"/>
                </a:ext>
              </a:extLst>
            </p:cNvPr>
            <p:cNvSpPr txBox="1"/>
            <p:nvPr/>
          </p:nvSpPr>
          <p:spPr>
            <a:xfrm>
              <a:off x="1117600" y="5664893"/>
              <a:ext cx="779572"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where</a:t>
              </a:r>
            </a:p>
          </p:txBody>
        </p:sp>
      </p:grpSp>
      <p:sp>
        <p:nvSpPr>
          <p:cNvPr id="3" name="Slide Number Placeholder 2">
            <a:extLst>
              <a:ext uri="{FF2B5EF4-FFF2-40B4-BE49-F238E27FC236}">
                <a16:creationId xmlns:a16="http://schemas.microsoft.com/office/drawing/2014/main" id="{86FB5CE3-BB06-3367-A319-2FEB90341301}"/>
              </a:ext>
            </a:extLst>
          </p:cNvPr>
          <p:cNvSpPr>
            <a:spLocks noGrp="1"/>
          </p:cNvSpPr>
          <p:nvPr>
            <p:ph type="sldNum" sz="quarter" idx="12"/>
          </p:nvPr>
        </p:nvSpPr>
        <p:spPr>
          <a:xfrm>
            <a:off x="0" y="6356349"/>
            <a:ext cx="698500" cy="365125"/>
          </a:xfrm>
        </p:spPr>
        <p:txBody>
          <a:bodyPr/>
          <a:lstStyle/>
          <a:p>
            <a:fld id="{CA08304B-578E-B84D-8D62-C3895E12D406}" type="slidenum">
              <a:rPr lang="en-US" smtClean="0"/>
              <a:t>35</a:t>
            </a:fld>
            <a:endParaRPr lang="en-US"/>
          </a:p>
        </p:txBody>
      </p:sp>
      <p:pic>
        <p:nvPicPr>
          <p:cNvPr id="9" name="Picture 8" descr="A math equations and numbers on a black background&#10;&#10;Description automatically generated">
            <a:extLst>
              <a:ext uri="{FF2B5EF4-FFF2-40B4-BE49-F238E27FC236}">
                <a16:creationId xmlns:a16="http://schemas.microsoft.com/office/drawing/2014/main" id="{66239C32-D1D3-C850-4922-B7482136586D}"/>
              </a:ext>
            </a:extLst>
          </p:cNvPr>
          <p:cNvPicPr>
            <a:picLocks noChangeAspect="1"/>
          </p:cNvPicPr>
          <p:nvPr/>
        </p:nvPicPr>
        <p:blipFill>
          <a:blip r:embed="rId7"/>
          <a:stretch>
            <a:fillRect/>
          </a:stretch>
        </p:blipFill>
        <p:spPr>
          <a:xfrm>
            <a:off x="7756894" y="3942912"/>
            <a:ext cx="3563867" cy="2833200"/>
          </a:xfrm>
          <a:prstGeom prst="rect">
            <a:avLst/>
          </a:prstGeom>
          <a:ln>
            <a:noFill/>
          </a:ln>
        </p:spPr>
      </p:pic>
      <p:cxnSp>
        <p:nvCxnSpPr>
          <p:cNvPr id="12" name="Straight Connector 11">
            <a:extLst>
              <a:ext uri="{FF2B5EF4-FFF2-40B4-BE49-F238E27FC236}">
                <a16:creationId xmlns:a16="http://schemas.microsoft.com/office/drawing/2014/main" id="{B2D684DE-BB74-B4CB-1F2E-F9EF544539D6}"/>
              </a:ext>
            </a:extLst>
          </p:cNvPr>
          <p:cNvCxnSpPr>
            <a:cxnSpLocks/>
          </p:cNvCxnSpPr>
          <p:nvPr/>
        </p:nvCxnSpPr>
        <p:spPr>
          <a:xfrm flipV="1">
            <a:off x="6237027" y="3742209"/>
            <a:ext cx="5737328" cy="3373"/>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341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Object Reconstruction</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1413775"/>
            <a:ext cx="3568700" cy="4726541"/>
          </a:xfrm>
        </p:spPr>
        <p:txBody>
          <a:bodyPr>
            <a:norm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Takes raw hits in the detector and creates PF elements</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Links PF elements between sub-detectors to create particle candidates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Reconstruct muons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Electrons and isolated photons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Charged/neutral hadrons and non-isolated photons</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Combines particle candidates to build a picture of a collision event</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building&#10;&#10;Description automatically generated">
            <a:extLst>
              <a:ext uri="{FF2B5EF4-FFF2-40B4-BE49-F238E27FC236}">
                <a16:creationId xmlns:a16="http://schemas.microsoft.com/office/drawing/2014/main" id="{540877E8-1EEA-BDC1-0F88-170C526B2EA4}"/>
              </a:ext>
            </a:extLst>
          </p:cNvPr>
          <p:cNvPicPr>
            <a:picLocks noChangeAspect="1"/>
          </p:cNvPicPr>
          <p:nvPr/>
        </p:nvPicPr>
        <p:blipFill>
          <a:blip r:embed="rId3"/>
          <a:stretch>
            <a:fillRect/>
          </a:stretch>
        </p:blipFill>
        <p:spPr>
          <a:xfrm>
            <a:off x="4266294" y="1115917"/>
            <a:ext cx="7878371" cy="5422630"/>
          </a:xfrm>
          <a:prstGeom prst="rect">
            <a:avLst/>
          </a:prstGeom>
        </p:spPr>
      </p:pic>
      <p:sp>
        <p:nvSpPr>
          <p:cNvPr id="8" name="TextBox 7">
            <a:extLst>
              <a:ext uri="{FF2B5EF4-FFF2-40B4-BE49-F238E27FC236}">
                <a16:creationId xmlns:a16="http://schemas.microsoft.com/office/drawing/2014/main" id="{6B3000DD-FF17-AA97-B969-AAAC76877E59}"/>
              </a:ext>
            </a:extLst>
          </p:cNvPr>
          <p:cNvSpPr txBox="1"/>
          <p:nvPr/>
        </p:nvSpPr>
        <p:spPr>
          <a:xfrm>
            <a:off x="696000" y="982888"/>
            <a:ext cx="4102100" cy="430887"/>
          </a:xfrm>
          <a:prstGeom prst="rect">
            <a:avLst/>
          </a:prstGeom>
          <a:noFill/>
        </p:spPr>
        <p:txBody>
          <a:bodyPr wrap="square">
            <a:spAutoFit/>
          </a:bodyPr>
          <a:lstStyle/>
          <a:p>
            <a:pPr marL="0" indent="0">
              <a:buSzPct val="80000"/>
              <a:buNone/>
              <a:tabLst>
                <a:tab pos="1057275" algn="l"/>
              </a:tabLst>
            </a:pPr>
            <a:r>
              <a:rPr lang="en-US" sz="22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Particle Flow (PF) Algorithm</a:t>
            </a:r>
          </a:p>
        </p:txBody>
      </p:sp>
      <p:sp>
        <p:nvSpPr>
          <p:cNvPr id="5" name="Slide Number Placeholder 4">
            <a:extLst>
              <a:ext uri="{FF2B5EF4-FFF2-40B4-BE49-F238E27FC236}">
                <a16:creationId xmlns:a16="http://schemas.microsoft.com/office/drawing/2014/main" id="{9E7A86BA-0C61-7A16-17B5-FDE669EB3085}"/>
              </a:ext>
            </a:extLst>
          </p:cNvPr>
          <p:cNvSpPr>
            <a:spLocks noGrp="1"/>
          </p:cNvSpPr>
          <p:nvPr>
            <p:ph type="sldNum" sz="quarter" idx="12"/>
          </p:nvPr>
        </p:nvSpPr>
        <p:spPr>
          <a:xfrm>
            <a:off x="8610600" y="6470650"/>
            <a:ext cx="2743200" cy="365125"/>
          </a:xfrm>
        </p:spPr>
        <p:txBody>
          <a:bodyPr/>
          <a:lstStyle/>
          <a:p>
            <a:fld id="{CA08304B-578E-B84D-8D62-C3895E12D406}" type="slidenum">
              <a:rPr lang="en-US" smtClean="0"/>
              <a:t>36</a:t>
            </a:fld>
            <a:endParaRPr lang="en-US"/>
          </a:p>
        </p:txBody>
      </p:sp>
    </p:spTree>
    <p:extLst>
      <p:ext uri="{BB962C8B-B14F-4D97-AF65-F5344CB8AC3E}">
        <p14:creationId xmlns:p14="http://schemas.microsoft.com/office/powerpoint/2010/main" val="2804782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Electroweak Symmetry Breaking</a:t>
            </a:r>
          </a:p>
        </p:txBody>
      </p:sp>
      <p:pic>
        <p:nvPicPr>
          <p:cNvPr id="7" name="Content Placeholder 6" descr="A white sheet with black text&#10;&#10;Description automatically generated with medium confidence">
            <a:extLst>
              <a:ext uri="{FF2B5EF4-FFF2-40B4-BE49-F238E27FC236}">
                <a16:creationId xmlns:a16="http://schemas.microsoft.com/office/drawing/2014/main" id="{7614ABE7-39E9-67A3-AD6E-47DF631F2A7B}"/>
              </a:ext>
            </a:extLst>
          </p:cNvPr>
          <p:cNvPicPr>
            <a:picLocks noGrp="1" noChangeAspect="1"/>
          </p:cNvPicPr>
          <p:nvPr>
            <p:ph idx="1"/>
          </p:nvPr>
        </p:nvPicPr>
        <p:blipFill>
          <a:blip r:embed="rId3"/>
          <a:stretch>
            <a:fillRect/>
          </a:stretch>
        </p:blipFill>
        <p:spPr>
          <a:xfrm>
            <a:off x="958556" y="889000"/>
            <a:ext cx="10385084" cy="5416359"/>
          </a:xfrm>
        </p:spPr>
      </p:pic>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37</a:t>
            </a:fld>
            <a:endParaRPr lang="en-US"/>
          </a:p>
        </p:txBody>
      </p:sp>
    </p:spTree>
    <p:extLst>
      <p:ext uri="{BB962C8B-B14F-4D97-AF65-F5344CB8AC3E}">
        <p14:creationId xmlns:p14="http://schemas.microsoft.com/office/powerpoint/2010/main" val="4272556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Higgs Mechanism</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38</a:t>
            </a:fld>
            <a:endParaRPr lang="en-US"/>
          </a:p>
        </p:txBody>
      </p:sp>
      <p:sp>
        <p:nvSpPr>
          <p:cNvPr id="8" name="Content Placeholder 2">
            <a:extLst>
              <a:ext uri="{FF2B5EF4-FFF2-40B4-BE49-F238E27FC236}">
                <a16:creationId xmlns:a16="http://schemas.microsoft.com/office/drawing/2014/main" id="{C28B50C0-DBD4-7A35-F0C0-ECC293C505C8}"/>
              </a:ext>
            </a:extLst>
          </p:cNvPr>
          <p:cNvSpPr>
            <a:spLocks noGrp="1"/>
          </p:cNvSpPr>
          <p:nvPr>
            <p:ph idx="1"/>
          </p:nvPr>
        </p:nvSpPr>
        <p:spPr>
          <a:xfrm>
            <a:off x="838200" y="977900"/>
            <a:ext cx="10515600" cy="5199063"/>
          </a:xfrm>
        </p:spPr>
        <p:txBody>
          <a:bodyPr>
            <a:normAutofit/>
          </a:bodyPr>
          <a:lstStyle/>
          <a:p>
            <a:pPr marL="0" indent="0">
              <a:buSzPct val="80000"/>
              <a:buNone/>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Expanding                                                , we get (excluding </a:t>
            </a:r>
            <a:r>
              <a:rPr lang="en-US" sz="22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t>
            </a: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mixing terms):</a:t>
            </a: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This yields masses for W/Z and the photon:</a:t>
            </a:r>
          </a:p>
        </p:txBody>
      </p:sp>
      <p:pic>
        <p:nvPicPr>
          <p:cNvPr id="10" name="Picture 9">
            <a:extLst>
              <a:ext uri="{FF2B5EF4-FFF2-40B4-BE49-F238E27FC236}">
                <a16:creationId xmlns:a16="http://schemas.microsoft.com/office/drawing/2014/main" id="{F69FCD8A-E929-1098-B1E0-39C92D09D4C4}"/>
              </a:ext>
            </a:extLst>
          </p:cNvPr>
          <p:cNvPicPr>
            <a:picLocks noChangeAspect="1"/>
          </p:cNvPicPr>
          <p:nvPr/>
        </p:nvPicPr>
        <p:blipFill>
          <a:blip r:embed="rId3"/>
          <a:stretch>
            <a:fillRect/>
          </a:stretch>
        </p:blipFill>
        <p:spPr>
          <a:xfrm>
            <a:off x="2444750" y="798922"/>
            <a:ext cx="4241800" cy="645345"/>
          </a:xfrm>
          <a:prstGeom prst="rect">
            <a:avLst/>
          </a:prstGeom>
        </p:spPr>
      </p:pic>
      <p:pic>
        <p:nvPicPr>
          <p:cNvPr id="12" name="Picture 11" descr="A black text on a white background&#10;&#10;Description automatically generated">
            <a:extLst>
              <a:ext uri="{FF2B5EF4-FFF2-40B4-BE49-F238E27FC236}">
                <a16:creationId xmlns:a16="http://schemas.microsoft.com/office/drawing/2014/main" id="{54464509-F840-14EF-1002-F949A9C814CA}"/>
              </a:ext>
            </a:extLst>
          </p:cNvPr>
          <p:cNvPicPr>
            <a:picLocks noChangeAspect="1"/>
          </p:cNvPicPr>
          <p:nvPr/>
        </p:nvPicPr>
        <p:blipFill>
          <a:blip r:embed="rId4"/>
          <a:stretch>
            <a:fillRect/>
          </a:stretch>
        </p:blipFill>
        <p:spPr>
          <a:xfrm>
            <a:off x="2552700" y="1659758"/>
            <a:ext cx="4914900" cy="711200"/>
          </a:xfrm>
          <a:prstGeom prst="rect">
            <a:avLst/>
          </a:prstGeom>
        </p:spPr>
      </p:pic>
      <p:pic>
        <p:nvPicPr>
          <p:cNvPr id="14" name="Picture 13" descr="A black square and square equation&#10;&#10;Description automatically generated with medium confidence">
            <a:extLst>
              <a:ext uri="{FF2B5EF4-FFF2-40B4-BE49-F238E27FC236}">
                <a16:creationId xmlns:a16="http://schemas.microsoft.com/office/drawing/2014/main" id="{C500C098-5120-0795-E98D-C9DFE5B576E8}"/>
              </a:ext>
            </a:extLst>
          </p:cNvPr>
          <p:cNvPicPr>
            <a:picLocks noChangeAspect="1"/>
          </p:cNvPicPr>
          <p:nvPr/>
        </p:nvPicPr>
        <p:blipFill>
          <a:blip r:embed="rId5"/>
          <a:stretch>
            <a:fillRect/>
          </a:stretch>
        </p:blipFill>
        <p:spPr>
          <a:xfrm>
            <a:off x="1416050" y="3314632"/>
            <a:ext cx="2501900" cy="711200"/>
          </a:xfrm>
          <a:prstGeom prst="rect">
            <a:avLst/>
          </a:prstGeom>
        </p:spPr>
      </p:pic>
      <p:pic>
        <p:nvPicPr>
          <p:cNvPr id="16" name="Picture 15" descr="A black text on a white background&#10;&#10;Description automatically generated">
            <a:extLst>
              <a:ext uri="{FF2B5EF4-FFF2-40B4-BE49-F238E27FC236}">
                <a16:creationId xmlns:a16="http://schemas.microsoft.com/office/drawing/2014/main" id="{425D68B7-22DA-A619-5324-033A0E1F6269}"/>
              </a:ext>
            </a:extLst>
          </p:cNvPr>
          <p:cNvPicPr>
            <a:picLocks noChangeAspect="1"/>
          </p:cNvPicPr>
          <p:nvPr/>
        </p:nvPicPr>
        <p:blipFill>
          <a:blip r:embed="rId6"/>
          <a:stretch>
            <a:fillRect/>
          </a:stretch>
        </p:blipFill>
        <p:spPr>
          <a:xfrm>
            <a:off x="5505450" y="3321566"/>
            <a:ext cx="1181100" cy="711200"/>
          </a:xfrm>
          <a:prstGeom prst="rect">
            <a:avLst/>
          </a:prstGeom>
        </p:spPr>
      </p:pic>
      <p:sp>
        <p:nvSpPr>
          <p:cNvPr id="18" name="TextBox 17">
            <a:extLst>
              <a:ext uri="{FF2B5EF4-FFF2-40B4-BE49-F238E27FC236}">
                <a16:creationId xmlns:a16="http://schemas.microsoft.com/office/drawing/2014/main" id="{DD04393F-C7F1-61CF-FAC5-61F647F401AD}"/>
              </a:ext>
            </a:extLst>
          </p:cNvPr>
          <p:cNvSpPr txBox="1"/>
          <p:nvPr/>
        </p:nvSpPr>
        <p:spPr>
          <a:xfrm>
            <a:off x="4127500" y="3485566"/>
            <a:ext cx="1727200" cy="369332"/>
          </a:xfrm>
          <a:prstGeom prst="rect">
            <a:avLst/>
          </a:prstGeom>
          <a:noFill/>
        </p:spPr>
        <p:txBody>
          <a:bodyPr wrap="square">
            <a:spAutoFit/>
          </a:bodyPr>
          <a:lstStyle/>
          <a:p>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with mass</a:t>
            </a:r>
            <a:endParaRPr lang="en-US" dirty="0"/>
          </a:p>
        </p:txBody>
      </p:sp>
      <p:pic>
        <p:nvPicPr>
          <p:cNvPr id="20" name="Picture 19" descr="A group of black text&#10;&#10;Description automatically generated">
            <a:extLst>
              <a:ext uri="{FF2B5EF4-FFF2-40B4-BE49-F238E27FC236}">
                <a16:creationId xmlns:a16="http://schemas.microsoft.com/office/drawing/2014/main" id="{20DA0543-5372-1668-91A0-48255C665090}"/>
              </a:ext>
            </a:extLst>
          </p:cNvPr>
          <p:cNvPicPr>
            <a:picLocks noChangeAspect="1"/>
          </p:cNvPicPr>
          <p:nvPr/>
        </p:nvPicPr>
        <p:blipFill>
          <a:blip r:embed="rId7"/>
          <a:stretch>
            <a:fillRect/>
          </a:stretch>
        </p:blipFill>
        <p:spPr>
          <a:xfrm>
            <a:off x="1416050" y="4018898"/>
            <a:ext cx="7581672" cy="1619902"/>
          </a:xfrm>
          <a:prstGeom prst="rect">
            <a:avLst/>
          </a:prstGeom>
        </p:spPr>
      </p:pic>
    </p:spTree>
    <p:extLst>
      <p:ext uri="{BB962C8B-B14F-4D97-AF65-F5344CB8AC3E}">
        <p14:creationId xmlns:p14="http://schemas.microsoft.com/office/powerpoint/2010/main" val="3592081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Restrictions on Extended Higgs Sector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695950"/>
              </a:xfrm>
            </p:spPr>
            <p:txBody>
              <a:bodyPr>
                <a:normAutofit/>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Two main constraints on extended Higgs sector models: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Experimentally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𝜌</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No Flavor Changing Neutral Currents (FCNC) at tree-level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𝑍</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symmetry)</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taking						   .</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Restricts values of (T</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 to (0, 0)	Singlet</a:t>
                </a: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(1/2, 1)	Doublet</a:t>
                </a: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(3, 4)	Septet</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695950"/>
              </a:xfrm>
              <a:blipFill>
                <a:blip r:embed="rId3"/>
                <a:stretch>
                  <a:fillRect l="-965" t="-1556" r="-48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39</a:t>
            </a:fld>
            <a:endParaRPr lang="en-US"/>
          </a:p>
        </p:txBody>
      </p:sp>
      <p:pic>
        <p:nvPicPr>
          <p:cNvPr id="7" name="Picture 6">
            <a:extLst>
              <a:ext uri="{FF2B5EF4-FFF2-40B4-BE49-F238E27FC236}">
                <a16:creationId xmlns:a16="http://schemas.microsoft.com/office/drawing/2014/main" id="{A4C24DEC-A4C0-B1D1-FA51-A866CA83D89E}"/>
              </a:ext>
            </a:extLst>
          </p:cNvPr>
          <p:cNvPicPr>
            <a:picLocks noChangeAspect="1"/>
          </p:cNvPicPr>
          <p:nvPr/>
        </p:nvPicPr>
        <p:blipFill>
          <a:blip r:embed="rId4"/>
          <a:stretch>
            <a:fillRect/>
          </a:stretch>
        </p:blipFill>
        <p:spPr>
          <a:xfrm>
            <a:off x="1139004" y="2740283"/>
            <a:ext cx="4809676" cy="888645"/>
          </a:xfrm>
          <a:prstGeom prst="rect">
            <a:avLst/>
          </a:prstGeom>
        </p:spPr>
      </p:pic>
      <p:pic>
        <p:nvPicPr>
          <p:cNvPr id="11" name="Picture 10" descr="A diagram of a cross between lines&#10;&#10;Description automatically generated">
            <a:extLst>
              <a:ext uri="{FF2B5EF4-FFF2-40B4-BE49-F238E27FC236}">
                <a16:creationId xmlns:a16="http://schemas.microsoft.com/office/drawing/2014/main" id="{3761CF64-E97D-25D1-847C-AB34C7CCBD92}"/>
              </a:ext>
            </a:extLst>
          </p:cNvPr>
          <p:cNvPicPr>
            <a:picLocks noChangeAspect="1"/>
          </p:cNvPicPr>
          <p:nvPr/>
        </p:nvPicPr>
        <p:blipFill>
          <a:blip r:embed="rId5"/>
          <a:stretch>
            <a:fillRect/>
          </a:stretch>
        </p:blipFill>
        <p:spPr>
          <a:xfrm>
            <a:off x="7738150" y="2498794"/>
            <a:ext cx="3916454" cy="2914071"/>
          </a:xfrm>
          <a:prstGeom prst="rect">
            <a:avLst/>
          </a:prstGeom>
        </p:spPr>
      </p:pic>
      <p:pic>
        <p:nvPicPr>
          <p:cNvPr id="13" name="Picture 12">
            <a:extLst>
              <a:ext uri="{FF2B5EF4-FFF2-40B4-BE49-F238E27FC236}">
                <a16:creationId xmlns:a16="http://schemas.microsoft.com/office/drawing/2014/main" id="{804E9512-A182-C358-3633-5260D8944CFC}"/>
              </a:ext>
            </a:extLst>
          </p:cNvPr>
          <p:cNvPicPr>
            <a:picLocks noChangeAspect="1"/>
          </p:cNvPicPr>
          <p:nvPr/>
        </p:nvPicPr>
        <p:blipFill>
          <a:blip r:embed="rId6"/>
          <a:stretch>
            <a:fillRect/>
          </a:stretch>
        </p:blipFill>
        <p:spPr>
          <a:xfrm>
            <a:off x="1951990" y="3955830"/>
            <a:ext cx="4712970" cy="687889"/>
          </a:xfrm>
          <a:prstGeom prst="rect">
            <a:avLst/>
          </a:prstGeom>
        </p:spPr>
      </p:pic>
      <p:sp>
        <p:nvSpPr>
          <p:cNvPr id="15" name="TextBox 14">
            <a:extLst>
              <a:ext uri="{FF2B5EF4-FFF2-40B4-BE49-F238E27FC236}">
                <a16:creationId xmlns:a16="http://schemas.microsoft.com/office/drawing/2014/main" id="{A315B9D8-C67C-602E-56C2-9D001A71AC37}"/>
              </a:ext>
            </a:extLst>
          </p:cNvPr>
          <p:cNvSpPr txBox="1"/>
          <p:nvPr/>
        </p:nvSpPr>
        <p:spPr>
          <a:xfrm rot="5400000">
            <a:off x="5110480" y="6309879"/>
            <a:ext cx="377026"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a:t>
            </a:r>
          </a:p>
        </p:txBody>
      </p:sp>
    </p:spTree>
    <p:extLst>
      <p:ext uri="{BB962C8B-B14F-4D97-AF65-F5344CB8AC3E}">
        <p14:creationId xmlns:p14="http://schemas.microsoft.com/office/powerpoint/2010/main" val="2100363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823996"/>
            <a:ext cx="10515600" cy="5018915"/>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Beyond the Standard Model physics can remedy its shortcomings and predict interesting, new physics.</a:t>
            </a:r>
            <a:endPar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00000"/>
              </a:lnSpc>
              <a:spcBef>
                <a:spcPts val="1800"/>
              </a:spcBef>
              <a:spcAft>
                <a:spcPts val="1800"/>
              </a:spcAft>
              <a:buSzPct val="80000"/>
              <a:buNone/>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New </a:t>
            </a:r>
            <a:r>
              <a:rPr lang="en-US" sz="2400" b="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phenomenologies</a:t>
            </a: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are introduced that can be checked experimentally!</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Many models introduce an </a:t>
            </a: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extended Higgs sector</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 remedy hierarchy problem, dark matter, and more.</a:t>
            </a:r>
          </a:p>
          <a:p>
            <a:pPr marL="0" indent="0" algn="ctr">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New matter content of common models:</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Beyond the Standard Model</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FD81465-3959-3D45-638B-0A9375BF39D7}"/>
              </a:ext>
            </a:extLst>
          </p:cNvPr>
          <p:cNvSpPr>
            <a:spLocks noGrp="1"/>
          </p:cNvSpPr>
          <p:nvPr>
            <p:ph type="sldNum" sz="quarter" idx="12"/>
          </p:nvPr>
        </p:nvSpPr>
        <p:spPr/>
        <p:txBody>
          <a:bodyPr/>
          <a:lstStyle/>
          <a:p>
            <a:fld id="{CA08304B-578E-B84D-8D62-C3895E12D406}" type="slidenum">
              <a:rPr lang="en-US" smtClean="0"/>
              <a:t>4</a:t>
            </a:fld>
            <a:endParaRPr lang="en-US"/>
          </a:p>
        </p:txBody>
      </p:sp>
      <p:pic>
        <p:nvPicPr>
          <p:cNvPr id="66" name="Picture 65" descr="A group of yellow squares with black letters and numbers&#10;&#10;Description automatically generated">
            <a:extLst>
              <a:ext uri="{FF2B5EF4-FFF2-40B4-BE49-F238E27FC236}">
                <a16:creationId xmlns:a16="http://schemas.microsoft.com/office/drawing/2014/main" id="{DB262AAF-3FA5-BFDA-CED7-11A0E2CB6600}"/>
              </a:ext>
            </a:extLst>
          </p:cNvPr>
          <p:cNvPicPr>
            <a:picLocks noChangeAspect="1"/>
          </p:cNvPicPr>
          <p:nvPr/>
        </p:nvPicPr>
        <p:blipFill>
          <a:blip r:embed="rId3"/>
          <a:stretch>
            <a:fillRect/>
          </a:stretch>
        </p:blipFill>
        <p:spPr>
          <a:xfrm>
            <a:off x="8744393" y="2214835"/>
            <a:ext cx="3218398" cy="2112551"/>
          </a:xfrm>
          <a:prstGeom prst="rect">
            <a:avLst/>
          </a:prstGeom>
        </p:spPr>
      </p:pic>
      <p:pic>
        <p:nvPicPr>
          <p:cNvPr id="69" name="Picture 68" descr="A table with black text&#10;&#10;Description automatically generated">
            <a:extLst>
              <a:ext uri="{FF2B5EF4-FFF2-40B4-BE49-F238E27FC236}">
                <a16:creationId xmlns:a16="http://schemas.microsoft.com/office/drawing/2014/main" id="{CDBA01C6-FD80-0259-3802-ECDF4B8C9D30}"/>
              </a:ext>
            </a:extLst>
          </p:cNvPr>
          <p:cNvPicPr>
            <a:picLocks noChangeAspect="1"/>
          </p:cNvPicPr>
          <p:nvPr/>
        </p:nvPicPr>
        <p:blipFill>
          <a:blip r:embed="rId4"/>
          <a:stretch>
            <a:fillRect/>
          </a:stretch>
        </p:blipFill>
        <p:spPr>
          <a:xfrm>
            <a:off x="1676400" y="4327525"/>
            <a:ext cx="7772400" cy="2028825"/>
          </a:xfrm>
          <a:prstGeom prst="rect">
            <a:avLst/>
          </a:prstGeom>
        </p:spPr>
      </p:pic>
    </p:spTree>
    <p:extLst>
      <p:ext uri="{BB962C8B-B14F-4D97-AF65-F5344CB8AC3E}">
        <p14:creationId xmlns:p14="http://schemas.microsoft.com/office/powerpoint/2010/main" val="2008900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math equations on a white background&#10;&#10;Description automatically generated">
            <a:extLst>
              <a:ext uri="{FF2B5EF4-FFF2-40B4-BE49-F238E27FC236}">
                <a16:creationId xmlns:a16="http://schemas.microsoft.com/office/drawing/2014/main" id="{715A4A75-24B9-F757-FB4F-125F4D9FC907}"/>
              </a:ext>
            </a:extLst>
          </p:cNvPr>
          <p:cNvPicPr>
            <a:picLocks noChangeAspect="1"/>
          </p:cNvPicPr>
          <p:nvPr/>
        </p:nvPicPr>
        <p:blipFill rotWithShape="1">
          <a:blip r:embed="rId3"/>
          <a:srcRect b="2130"/>
          <a:stretch/>
        </p:blipFill>
        <p:spPr>
          <a:xfrm>
            <a:off x="696000" y="800100"/>
            <a:ext cx="10800000" cy="5812934"/>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Generating Additional Higgs Bosons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40</a:t>
            </a:fld>
            <a:endParaRPr lang="en-US"/>
          </a:p>
        </p:txBody>
      </p:sp>
      <p:sp>
        <p:nvSpPr>
          <p:cNvPr id="10" name="Rectangle 9">
            <a:extLst>
              <a:ext uri="{FF2B5EF4-FFF2-40B4-BE49-F238E27FC236}">
                <a16:creationId xmlns:a16="http://schemas.microsoft.com/office/drawing/2014/main" id="{AEA852ED-AC07-3A6D-BA71-D8E885AF4448}"/>
              </a:ext>
            </a:extLst>
          </p:cNvPr>
          <p:cNvSpPr/>
          <p:nvPr/>
        </p:nvSpPr>
        <p:spPr>
          <a:xfrm>
            <a:off x="10822329" y="2618973"/>
            <a:ext cx="673671" cy="6395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DB14DC-715E-6CB6-2BA7-712F478AD33C}"/>
              </a:ext>
            </a:extLst>
          </p:cNvPr>
          <p:cNvSpPr txBox="1"/>
          <p:nvPr/>
        </p:nvSpPr>
        <p:spPr>
          <a:xfrm>
            <a:off x="949124" y="4744941"/>
            <a:ext cx="347241" cy="1077218"/>
          </a:xfrm>
          <a:prstGeom prst="rect">
            <a:avLst/>
          </a:prstGeom>
          <a:solidFill>
            <a:schemeClr val="bg1"/>
          </a:solidFill>
        </p:spPr>
        <p:txBody>
          <a:bodyPr wrap="square" rtlCol="0">
            <a:spAutoFit/>
          </a:bodyPr>
          <a:lstStyle/>
          <a:p>
            <a:pPr marL="285750" indent="-285750">
              <a:spcBef>
                <a:spcPts val="600"/>
              </a:spcBef>
              <a:buFont typeface="Arial" panose="020B0604020202020204" pitchFamily="34" charset="0"/>
              <a:buChar char="•"/>
            </a:pPr>
            <a:r>
              <a:rPr lang="en-US" dirty="0"/>
              <a:t> </a:t>
            </a:r>
          </a:p>
          <a:p>
            <a:pPr marL="285750" indent="-285750">
              <a:spcBef>
                <a:spcPts val="600"/>
              </a:spcBef>
              <a:buFont typeface="Arial" panose="020B0604020202020204" pitchFamily="34" charset="0"/>
              <a:buChar char="•"/>
            </a:pPr>
            <a:r>
              <a:rPr lang="en-US" dirty="0"/>
              <a:t> </a:t>
            </a:r>
          </a:p>
          <a:p>
            <a:pPr marL="285750" indent="-285750">
              <a:spcBef>
                <a:spcPts val="600"/>
              </a:spcBef>
              <a:buFont typeface="Arial" panose="020B0604020202020204" pitchFamily="34" charset="0"/>
              <a:buChar char="•"/>
            </a:pPr>
            <a:r>
              <a:rPr lang="en-US" dirty="0"/>
              <a:t>  </a:t>
            </a:r>
          </a:p>
        </p:txBody>
      </p:sp>
      <p:sp>
        <p:nvSpPr>
          <p:cNvPr id="12" name="TextBox 11">
            <a:extLst>
              <a:ext uri="{FF2B5EF4-FFF2-40B4-BE49-F238E27FC236}">
                <a16:creationId xmlns:a16="http://schemas.microsoft.com/office/drawing/2014/main" id="{32AA7A6E-858E-ACF7-2C9F-07539B399FC4}"/>
              </a:ext>
            </a:extLst>
          </p:cNvPr>
          <p:cNvSpPr txBox="1"/>
          <p:nvPr/>
        </p:nvSpPr>
        <p:spPr>
          <a:xfrm>
            <a:off x="949124" y="6232127"/>
            <a:ext cx="347241" cy="369332"/>
          </a:xfrm>
          <a:prstGeom prst="rect">
            <a:avLst/>
          </a:prstGeom>
          <a:solidFill>
            <a:schemeClr val="bg1"/>
          </a:solidFill>
        </p:spPr>
        <p:txBody>
          <a:bodyPr wrap="square" rtlCol="0">
            <a:spAutoFit/>
          </a:bodyPr>
          <a:lstStyle/>
          <a:p>
            <a:pPr marL="285750" indent="-285750">
              <a:spcBef>
                <a:spcPts val="600"/>
              </a:spcBef>
              <a:buFont typeface="Arial" panose="020B0604020202020204" pitchFamily="34" charset="0"/>
              <a:buChar char="•"/>
            </a:pPr>
            <a:r>
              <a:rPr lang="en-US" dirty="0"/>
              <a:t>   </a:t>
            </a:r>
          </a:p>
        </p:txBody>
      </p:sp>
    </p:spTree>
    <p:extLst>
      <p:ext uri="{BB962C8B-B14F-4D97-AF65-F5344CB8AC3E}">
        <p14:creationId xmlns:p14="http://schemas.microsoft.com/office/powerpoint/2010/main" val="2611910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Samples Conversion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67100" y="947579"/>
                <a:ext cx="106578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Relevant data types in CMS:</a:t>
                </a:r>
              </a:p>
              <a:p>
                <a:pPr lvl="1">
                  <a:lnSpc>
                    <a:spcPct val="100000"/>
                  </a:lnSpc>
                  <a:buSzPct val="80000"/>
                  <a:tabLst>
                    <a:tab pos="1057275" algn="l"/>
                  </a:tabLst>
                </a:pPr>
                <a:r>
                  <a:rPr lang="en-US" sz="2000" u="sng"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Uses Event Data Model (EDM) containers and requires CMSSW framework.</a:t>
                </a:r>
              </a:p>
              <a:p>
                <a:pPr lvl="1">
                  <a:lnSpc>
                    <a:spcPct val="100000"/>
                  </a:lnSpc>
                  <a:buSzPct val="80000"/>
                  <a:tabLst>
                    <a:tab pos="1057275" algn="l"/>
                  </a:tabLst>
                </a:pPr>
                <a:r>
                  <a:rPr lang="en-US" sz="2000" u="sng"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Flat tree that can be read directly with ROOT/Python.</a:t>
                </a:r>
                <a:r>
                  <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Significantly smaller file size.</a:t>
                </a:r>
              </a:p>
              <a:p>
                <a:pPr marL="0" indent="0">
                  <a:buSzPct val="80000"/>
                  <a:buNone/>
                  <a:tabLst>
                    <a:tab pos="1057275" algn="l"/>
                  </a:tabLst>
                </a:pPr>
                <a:endPar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Converted samples from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to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Signal MC</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Data</a:t>
                </a:r>
                <a:endParaRPr lang="en-US" sz="20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Converting samples required special CMSSW software built by the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 to include </a:t>
                </a:r>
                <a:r>
                  <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additional</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branches not usually stored in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format.</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767100" y="947579"/>
                <a:ext cx="10657800" cy="5228273"/>
              </a:xfrm>
              <a:blipFill>
                <a:blip r:embed="rId3"/>
                <a:stretch>
                  <a:fillRect l="-952" t="-1695" r="-476"/>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41</a:t>
            </a:fld>
            <a:endParaRPr lang="en-US"/>
          </a:p>
        </p:txBody>
      </p:sp>
    </p:spTree>
    <p:extLst>
      <p:ext uri="{BB962C8B-B14F-4D97-AF65-F5344CB8AC3E}">
        <p14:creationId xmlns:p14="http://schemas.microsoft.com/office/powerpoint/2010/main" val="2021320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Mixing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7" name="Picture 6" descr="A diagram of a number and a number&#10;&#10;Description automatically generated with medium confidence">
            <a:extLst>
              <a:ext uri="{FF2B5EF4-FFF2-40B4-BE49-F238E27FC236}">
                <a16:creationId xmlns:a16="http://schemas.microsoft.com/office/drawing/2014/main" id="{0AAFED12-ABF8-5348-5D6C-876A560EC2E6}"/>
              </a:ext>
            </a:extLst>
          </p:cNvPr>
          <p:cNvPicPr>
            <a:picLocks noChangeAspect="1"/>
          </p:cNvPicPr>
          <p:nvPr/>
        </p:nvPicPr>
        <p:blipFill>
          <a:blip r:embed="rId3"/>
          <a:stretch>
            <a:fillRect/>
          </a:stretch>
        </p:blipFill>
        <p:spPr>
          <a:xfrm>
            <a:off x="123038" y="1644487"/>
            <a:ext cx="6258175" cy="3090457"/>
          </a:xfrm>
          <a:prstGeom prst="rect">
            <a:avLst/>
          </a:prstGeom>
        </p:spPr>
      </p:pic>
      <p:sp>
        <p:nvSpPr>
          <p:cNvPr id="8" name="Content Placeholder 4">
            <a:extLst>
              <a:ext uri="{FF2B5EF4-FFF2-40B4-BE49-F238E27FC236}">
                <a16:creationId xmlns:a16="http://schemas.microsoft.com/office/drawing/2014/main" id="{7B37AE8A-C147-B79A-74A7-FCBD665BD935}"/>
              </a:ext>
            </a:extLst>
          </p:cNvPr>
          <p:cNvSpPr txBox="1">
            <a:spLocks/>
          </p:cNvSpPr>
          <p:nvPr/>
        </p:nvSpPr>
        <p:spPr>
          <a:xfrm>
            <a:off x="838200" y="1025611"/>
            <a:ext cx="10657800" cy="5164053"/>
          </a:xfrm>
          <a:prstGeom prst="rect">
            <a:avLst/>
          </a:prstGeom>
          <a:noFill/>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Expected shuffling:</a:t>
            </a: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50000"/>
              </a:lnSpc>
              <a:buFont typeface="Arial" panose="020B0604020202020204" pitchFamily="34" charset="0"/>
              <a:buNone/>
            </a:pPr>
            <a:endParaRPr lang="en-US" sz="2300" dirty="0">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00000"/>
              </a:lnSpc>
              <a:buFont typeface="Arial" panose="020B0604020202020204" pitchFamily="34" charset="0"/>
              <a:buNone/>
            </a:pP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00000"/>
              </a:lnSpc>
            </a:pPr>
            <a:endParaRPr lang="en-US" sz="1800" dirty="0">
              <a:latin typeface="CMU Serif Roman" panose="02000603000000000000" pitchFamily="2" charset="0"/>
              <a:ea typeface="CMU Serif Roman" panose="02000603000000000000" pitchFamily="2" charset="0"/>
              <a:cs typeface="CMU Serif Roman" panose="02000603000000000000" pitchFamily="2" charset="0"/>
            </a:endParaRPr>
          </a:p>
          <a:p>
            <a:pPr>
              <a:lnSpc>
                <a:spcPct val="100000"/>
              </a:lnSpc>
            </a:pPr>
            <a:r>
              <a:rPr lang="en-US" sz="1800" u="sng" dirty="0">
                <a:latin typeface="CMU Serif Roman" panose="02000603000000000000" pitchFamily="2" charset="0"/>
                <a:ea typeface="CMU Serif Roman" panose="02000603000000000000" pitchFamily="2" charset="0"/>
                <a:cs typeface="CMU Serif Roman" panose="02000603000000000000" pitchFamily="2" charset="0"/>
              </a:rPr>
              <a:t>How to read</a:t>
            </a:r>
            <a:r>
              <a:rPr lang="en-US" sz="1800" dirty="0">
                <a:latin typeface="CMU Serif Roman" panose="02000603000000000000" pitchFamily="2" charset="0"/>
                <a:ea typeface="CMU Serif Roman" panose="02000603000000000000" pitchFamily="2" charset="0"/>
                <a:cs typeface="CMU Serif Roman" panose="02000603000000000000" pitchFamily="2" charset="0"/>
              </a:rPr>
              <a:t>: Event N has photons from events N, N+1, N+2, N+3. </a:t>
            </a:r>
          </a:p>
          <a:p>
            <a:pPr>
              <a:lnSpc>
                <a:spcPct val="150000"/>
              </a:lnSpc>
            </a:pPr>
            <a:r>
              <a:rPr lang="en-US" sz="2300" dirty="0">
                <a:latin typeface="CMU Serif Roman" panose="02000603000000000000" pitchFamily="2" charset="0"/>
                <a:ea typeface="CMU Serif Roman" panose="02000603000000000000" pitchFamily="2" charset="0"/>
                <a:cs typeface="CMU Serif Roman" panose="02000603000000000000" pitchFamily="2" charset="0"/>
              </a:rPr>
              <a:t>Alternate notations:</a:t>
            </a:r>
          </a:p>
          <a:p>
            <a:pPr marL="0" indent="0" algn="ctr">
              <a:lnSpc>
                <a:spcPct val="150000"/>
              </a:lnSpc>
              <a:buNone/>
            </a:pPr>
            <a:r>
              <a:rPr lang="en-US" sz="1900" u="sng" dirty="0">
                <a:latin typeface="CMU Serif Roman" panose="02000603000000000000" pitchFamily="2" charset="0"/>
                <a:ea typeface="CMU Serif Roman" panose="02000603000000000000" pitchFamily="2" charset="0"/>
                <a:cs typeface="CMU Serif Roman" panose="02000603000000000000" pitchFamily="2" charset="0"/>
              </a:rPr>
              <a:t>Photon # (belongs to Event #)</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1 (Event 1) → Photon 1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2 (Event 1) → Photon 2 (Event 2)</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3 (Event 1) → Photon 3 (Event 3)</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 4 (Event 1) → Photon 4 (Event 4)</a:t>
            </a:r>
            <a:endParaRPr lang="en-US" sz="23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lnSpc>
                <a:spcPct val="150000"/>
              </a:lnSpc>
              <a:buFont typeface="Arial" panose="020B0604020202020204" pitchFamily="34" charset="0"/>
              <a:buNone/>
            </a:pPr>
            <a:r>
              <a:rPr lang="en-US" sz="1900" i="1"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And so on for the other events…</a:t>
            </a:r>
          </a:p>
          <a:p>
            <a:pPr marL="0" indent="0" algn="ctr">
              <a:lnSpc>
                <a:spcPct val="150000"/>
              </a:lnSpc>
              <a:buFont typeface="Arial" panose="020B0604020202020204" pitchFamily="34" charset="0"/>
              <a:buNone/>
            </a:pPr>
            <a:r>
              <a:rPr lang="en-US" sz="1900" u="sng"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Photons shifted to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1 (Event 1) → Photon 1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2 (Event 2) → Photon 2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3 (Event 3) → Photon 3 (Event 1)</a:t>
            </a:r>
          </a:p>
          <a:p>
            <a:pPr lvl="1"/>
            <a:r>
              <a:rPr lang="en-US" sz="19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rPr>
              <a:t>Event 4 (Event 4) → Photon 4 (Event 1)</a:t>
            </a:r>
            <a:endParaRPr lang="en-US" sz="2300" dirty="0">
              <a:solidFill>
                <a:srgbClr val="00000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3" name="Slide Number Placeholder 2">
            <a:extLst>
              <a:ext uri="{FF2B5EF4-FFF2-40B4-BE49-F238E27FC236}">
                <a16:creationId xmlns:a16="http://schemas.microsoft.com/office/drawing/2014/main" id="{851E2E19-6D74-A943-C678-339308AEE034}"/>
              </a:ext>
            </a:extLst>
          </p:cNvPr>
          <p:cNvSpPr>
            <a:spLocks noGrp="1"/>
          </p:cNvSpPr>
          <p:nvPr>
            <p:ph type="sldNum" sz="quarter" idx="12"/>
          </p:nvPr>
        </p:nvSpPr>
        <p:spPr/>
        <p:txBody>
          <a:bodyPr/>
          <a:lstStyle/>
          <a:p>
            <a:fld id="{CA08304B-578E-B84D-8D62-C3895E12D406}" type="slidenum">
              <a:rPr lang="en-US" smtClean="0"/>
              <a:t>42</a:t>
            </a:fld>
            <a:endParaRPr lang="en-US"/>
          </a:p>
        </p:txBody>
      </p:sp>
    </p:spTree>
    <p:extLst>
      <p:ext uri="{BB962C8B-B14F-4D97-AF65-F5344CB8AC3E}">
        <p14:creationId xmlns:p14="http://schemas.microsoft.com/office/powerpoint/2010/main" val="24182263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Autofit/>
          </a:bodyPr>
          <a:lstStyle/>
          <a:p>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Higgs to Diphoton </a:t>
            </a:r>
            <a:r>
              <a:rPr lang="en-US" sz="3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Framework (</a:t>
            </a:r>
            <a:r>
              <a:rPr lang="en-US" sz="32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3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Python-based analysis framework for processing flat tree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nanoAOD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files.</a:t>
                </a:r>
              </a:p>
              <a:p>
                <a:pPr marL="0" indent="0" algn="ctr">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gn="ctr">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 Based				Columnar Based</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Utilizes Coffea processors which provide an efficient backend that allows one to focus on the selections an analysis at hands.</a:t>
                </a:r>
              </a:p>
              <a:p>
                <a:pPr>
                  <a:buSzPct val="80000"/>
                  <a:tabLst>
                    <a:tab pos="1057275" algn="l"/>
                  </a:tabLst>
                </a:pP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HiggsDNA</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was built for the</a:t>
                </a:r>
                <a:r>
                  <a:rPr lang="en-US" sz="2400" dirty="0">
                    <a:solidFill>
                      <a:srgbClr val="0C2340"/>
                    </a:solidFill>
                    <a:ea typeface="CMU Serif Roman" panose="02000603000000000000" pitchFamily="2" charset="0"/>
                    <a:cs typeface="CMU Serif Roman" panose="02000603000000000000" pitchFamily="2" charset="0"/>
                  </a:rPr>
                  <a:t> </a:t>
                </a:r>
                <a14:m>
                  <m:oMath xmlns:m="http://schemas.openxmlformats.org/officeDocument/2006/math">
                    <m:r>
                      <m:rPr>
                        <m:sty m:val="p"/>
                      </m:rPr>
                      <a:rPr lang="en-US" sz="2400" b="0" i="0"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h</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group for the standard analysis.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complete framework is being developed, including methods to implement systematics, corrections, and streamlined object selections.</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724" t="-2179" b="-121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a:xfrm>
            <a:off x="114300" y="6356349"/>
            <a:ext cx="431800" cy="365125"/>
          </a:xfrm>
        </p:spPr>
        <p:txBody>
          <a:bodyPr/>
          <a:lstStyle/>
          <a:p>
            <a:fld id="{CA08304B-578E-B84D-8D62-C3895E12D406}" type="slidenum">
              <a:rPr lang="en-US" smtClean="0"/>
              <a:t>43</a:t>
            </a:fld>
            <a:endParaRPr lang="en-US"/>
          </a:p>
        </p:txBody>
      </p:sp>
      <p:pic>
        <p:nvPicPr>
          <p:cNvPr id="13" name="Picture 12" descr="A diagram of a graph&#10;&#10;Description automatically generated">
            <a:extLst>
              <a:ext uri="{FF2B5EF4-FFF2-40B4-BE49-F238E27FC236}">
                <a16:creationId xmlns:a16="http://schemas.microsoft.com/office/drawing/2014/main" id="{ADAB6842-4338-B65A-9096-EDC6629ED621}"/>
              </a:ext>
            </a:extLst>
          </p:cNvPr>
          <p:cNvPicPr>
            <a:picLocks noChangeAspect="1"/>
          </p:cNvPicPr>
          <p:nvPr/>
        </p:nvPicPr>
        <p:blipFill>
          <a:blip r:embed="rId4"/>
          <a:stretch>
            <a:fillRect/>
          </a:stretch>
        </p:blipFill>
        <p:spPr>
          <a:xfrm>
            <a:off x="7045920" y="1983315"/>
            <a:ext cx="2086031" cy="2263565"/>
          </a:xfrm>
          <a:prstGeom prst="rect">
            <a:avLst/>
          </a:prstGeom>
        </p:spPr>
      </p:pic>
      <p:pic>
        <p:nvPicPr>
          <p:cNvPr id="15" name="Picture 14" descr="A diagram of a event loop&#10;&#10;Description automatically generated">
            <a:extLst>
              <a:ext uri="{FF2B5EF4-FFF2-40B4-BE49-F238E27FC236}">
                <a16:creationId xmlns:a16="http://schemas.microsoft.com/office/drawing/2014/main" id="{9454C9F5-C400-5CC7-03B4-FB4028A7A650}"/>
              </a:ext>
            </a:extLst>
          </p:cNvPr>
          <p:cNvPicPr>
            <a:picLocks noChangeAspect="1"/>
          </p:cNvPicPr>
          <p:nvPr/>
        </p:nvPicPr>
        <p:blipFill>
          <a:blip r:embed="rId5"/>
          <a:stretch>
            <a:fillRect/>
          </a:stretch>
        </p:blipFill>
        <p:spPr>
          <a:xfrm>
            <a:off x="3039070" y="2032769"/>
            <a:ext cx="1516480" cy="2185765"/>
          </a:xfrm>
          <a:prstGeom prst="rect">
            <a:avLst/>
          </a:prstGeom>
        </p:spPr>
      </p:pic>
    </p:spTree>
    <p:extLst>
      <p:ext uri="{BB962C8B-B14F-4D97-AF65-F5344CB8AC3E}">
        <p14:creationId xmlns:p14="http://schemas.microsoft.com/office/powerpoint/2010/main" val="137828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Pre-selections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2493315"/>
            <a:ext cx="10657800" cy="2587366"/>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Selections slightly more strict than High Level Trigger (HLT) are applied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pass at least one of Options 1-3 (motivated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miniAOD</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cuts)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Photons must also pass an electron veto</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Events must have at least two photon candidates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Diphoton candidates require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30 GeV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&gt; 18 GeV for leading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subleading</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daughter photons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70840">
                    <a:tc>
                      <a:txBody>
                        <a:bodyPr/>
                        <a:lstStyle/>
                        <a:p>
                          <a:pPr algn="ctr"/>
                          <a14:m>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1</m:t>
                                  </m:r>
                                </m:sub>
                              </m:sSub>
                            </m:oMath>
                          </a14:m>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must</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be:</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no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L w="12700" cap="flat" cmpd="sng" algn="ctr">
                          <a:solidFill>
                            <a:schemeClr val="tx1"/>
                          </a:solidFill>
                          <a:prstDash val="solid"/>
                          <a:round/>
                          <a:headEnd type="none" w="med" len="med"/>
                          <a:tailEnd type="none" w="med" len="med"/>
                        </a:lnL>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𝜎</m:t>
                                    </m:r>
                                  </m:e>
                                  <m:sub>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𝑖</m:t>
                                    </m:r>
                                    <m:r>
                                      <a:rPr lang="en-US" b="0" i="1"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𝜂</m:t>
                                    </m:r>
                                  </m:sub>
                                </m:sSub>
                              </m:oMath>
                            </m:oMathPara>
                          </a14:m>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F0E9DA"/>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lnL w="12700" cap="flat" cmpd="sng" algn="ctr">
                          <a:solidFill>
                            <a:schemeClr val="tx1"/>
                          </a:solidFill>
                          <a:prstDash val="solid"/>
                          <a:round/>
                          <a:headEnd type="none" w="med" len="med"/>
                          <a:tailEnd type="none" w="med" len="med"/>
                        </a:lnL>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0.5</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0.08</a:t>
                          </a:r>
                        </a:p>
                      </a:txBody>
                      <a:tcPr anchor="ctr">
                        <a:solidFill>
                          <a:srgbClr val="E1E8F2"/>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0.015</a:t>
                          </a:r>
                        </a:p>
                      </a:txBody>
                      <a:tcPr anchor="ctr">
                        <a:solidFill>
                          <a:srgbClr val="E1E8F2"/>
                        </a:solidFill>
                      </a:tcPr>
                    </a:tc>
                    <a:tc rowSpan="3">
                      <a:txBody>
                        <a:bodyPr/>
                        <a:lstStyle/>
                        <a:p>
                          <a:pPr algn="ct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4.0</a:t>
                          </a:r>
                        </a:p>
                      </a:txBody>
                      <a:tcPr anchor="ctr">
                        <a:solidFill>
                          <a:srgbClr val="E1E8F2"/>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6.0</a:t>
                          </a:r>
                        </a:p>
                      </a:txBody>
                      <a:tcPr anchor="ctr">
                        <a:solidFill>
                          <a:srgbClr val="E1E8F2"/>
                        </a:solidFill>
                      </a:tcPr>
                    </a:tc>
                    <a:extLst>
                      <a:ext uri="{0D108BD9-81ED-4DB2-BD59-A6C34878D82A}">
                        <a16:rowId xmlns:a16="http://schemas.microsoft.com/office/drawing/2014/main" val="14351940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EB;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0.85</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EE; </a:t>
                          </a: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 </a:t>
                          </a:r>
                          <a14:m>
                            <m:oMath xmlns:m="http://schemas.openxmlformats.org/officeDocument/2006/math">
                              <m:r>
                                <a:rPr lang="en-US" b="0"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0.9</a:t>
                          </a: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R w="12700" cap="flat" cmpd="sng" algn="ctr">
                          <a:solidFill>
                            <a:schemeClr val="tx1"/>
                          </a:solidFill>
                          <a:prstDash val="solid"/>
                          <a:round/>
                          <a:headEnd type="none" w="med" len="med"/>
                          <a:tailEnd type="none" w="med" len="med"/>
                        </a:lnR>
                        <a:solidFill>
                          <a:srgbClr val="E1E8F2"/>
                        </a:solid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u="none"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0.035</a:t>
                          </a: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Choice>
        <mc:Fallback xmlns="">
          <p:graphicFrame>
            <p:nvGraphicFramePr>
              <p:cNvPr id="7" name="Table 6">
                <a:extLst>
                  <a:ext uri="{FF2B5EF4-FFF2-40B4-BE49-F238E27FC236}">
                    <a16:creationId xmlns:a16="http://schemas.microsoft.com/office/drawing/2014/main" id="{AED513AC-1444-2AA1-8682-B30BB2E34E75}"/>
                  </a:ext>
                </a:extLst>
              </p:cNvPr>
              <p:cNvGraphicFramePr>
                <a:graphicFrameLocks noGrp="1"/>
              </p:cNvGraphicFramePr>
              <p:nvPr>
                <p:extLst>
                  <p:ext uri="{D42A27DB-BD31-4B8C-83A1-F6EECF244321}">
                    <p14:modId xmlns:p14="http://schemas.microsoft.com/office/powerpoint/2010/main" val="1507951243"/>
                  </p:ext>
                </p:extLst>
              </p:nvPr>
            </p:nvGraphicFramePr>
            <p:xfrm>
              <a:off x="1677427" y="920338"/>
              <a:ext cx="8837141" cy="1497648"/>
            </p:xfrm>
            <a:graphic>
              <a:graphicData uri="http://schemas.openxmlformats.org/drawingml/2006/table">
                <a:tbl>
                  <a:tblPr firstRow="1" bandRow="1">
                    <a:tableStyleId>{5C22544A-7EE6-4342-B048-85BDC9FD1C3A}</a:tableStyleId>
                  </a:tblPr>
                  <a:tblGrid>
                    <a:gridCol w="1846256">
                      <a:extLst>
                        <a:ext uri="{9D8B030D-6E8A-4147-A177-3AD203B41FA5}">
                          <a16:colId xmlns:a16="http://schemas.microsoft.com/office/drawing/2014/main" val="3796716566"/>
                        </a:ext>
                      </a:extLst>
                    </a:gridCol>
                    <a:gridCol w="911361">
                      <a:extLst>
                        <a:ext uri="{9D8B030D-6E8A-4147-A177-3AD203B41FA5}">
                          <a16:colId xmlns:a16="http://schemas.microsoft.com/office/drawing/2014/main" val="3951000539"/>
                        </a:ext>
                      </a:extLst>
                    </a:gridCol>
                    <a:gridCol w="1037967">
                      <a:extLst>
                        <a:ext uri="{9D8B030D-6E8A-4147-A177-3AD203B41FA5}">
                          <a16:colId xmlns:a16="http://schemas.microsoft.com/office/drawing/2014/main" val="4184018168"/>
                        </a:ext>
                      </a:extLst>
                    </a:gridCol>
                    <a:gridCol w="1136822">
                      <a:extLst>
                        <a:ext uri="{9D8B030D-6E8A-4147-A177-3AD203B41FA5}">
                          <a16:colId xmlns:a16="http://schemas.microsoft.com/office/drawing/2014/main" val="3640913909"/>
                        </a:ext>
                      </a:extLst>
                    </a:gridCol>
                    <a:gridCol w="1037968">
                      <a:extLst>
                        <a:ext uri="{9D8B030D-6E8A-4147-A177-3AD203B41FA5}">
                          <a16:colId xmlns:a16="http://schemas.microsoft.com/office/drawing/2014/main" val="1046548657"/>
                        </a:ext>
                      </a:extLst>
                    </a:gridCol>
                    <a:gridCol w="1482810">
                      <a:extLst>
                        <a:ext uri="{9D8B030D-6E8A-4147-A177-3AD203B41FA5}">
                          <a16:colId xmlns:a16="http://schemas.microsoft.com/office/drawing/2014/main" val="876910762"/>
                        </a:ext>
                      </a:extLst>
                    </a:gridCol>
                    <a:gridCol w="1383957">
                      <a:extLst>
                        <a:ext uri="{9D8B030D-6E8A-4147-A177-3AD203B41FA5}">
                          <a16:colId xmlns:a16="http://schemas.microsoft.com/office/drawing/2014/main" val="3277318409"/>
                        </a:ext>
                      </a:extLst>
                    </a:gridCol>
                  </a:tblGrid>
                  <a:tr h="390208">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3226" r="-381379" b="-309677"/>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E</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lnL w="12700" cap="flat" cmpd="sng" algn="ctr">
                          <a:solidFill>
                            <a:schemeClr val="tx1"/>
                          </a:solidFill>
                          <a:prstDash val="solid"/>
                          <a:round/>
                          <a:headEnd type="none" w="med" len="med"/>
                          <a:tailEnd type="none" w="med" len="med"/>
                        </a:lnL>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endPar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H/E</a:t>
                          </a:r>
                        </a:p>
                      </a:txBody>
                      <a:tcPr anchor="ctr">
                        <a:solidFill>
                          <a:srgbClr val="EFE9D9"/>
                        </a:solidFill>
                      </a:tcPr>
                    </a:tc>
                    <a:tc>
                      <a:txBody>
                        <a:bodyPr/>
                        <a:lstStyle/>
                        <a:p>
                          <a:endParaRPr lang="en-US"/>
                        </a:p>
                      </a:txBody>
                      <a:tcPr anchor="ctr">
                        <a:blipFill>
                          <a:blip r:embed="rId3"/>
                          <a:stretch>
                            <a:fillRect l="-474390" t="-3226" r="-278049" b="-309677"/>
                          </a:stretch>
                        </a:blip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PF Pho Iso</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Tracker Iso</a:t>
                          </a:r>
                        </a:p>
                      </a:txBody>
                      <a:tcPr anchor="ctr">
                        <a:solidFill>
                          <a:srgbClr val="EFE9D9"/>
                        </a:solidFill>
                      </a:tcPr>
                    </a:tc>
                    <a:extLst>
                      <a:ext uri="{0D108BD9-81ED-4DB2-BD59-A6C34878D82A}">
                        <a16:rowId xmlns:a16="http://schemas.microsoft.com/office/drawing/2014/main" val="2636269256"/>
                      </a:ext>
                    </a:extLst>
                  </a:tr>
                  <a:tr h="37084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110345" r="-381379" b="-231034"/>
                          </a:stretch>
                        </a:blipFill>
                      </a:tcPr>
                    </a:tc>
                    <a:tc rowSpan="3">
                      <a:txBody>
                        <a:bodyPr/>
                        <a:lstStyle/>
                        <a:p>
                          <a:pPr algn="ctr"/>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15.0</a:t>
                          </a:r>
                        </a:p>
                      </a:txBody>
                      <a:tcPr anchor="ctr">
                        <a:lnL w="12700" cap="flat" cmpd="sng" algn="ctr">
                          <a:solidFill>
                            <a:schemeClr val="tx1"/>
                          </a:solidFill>
                          <a:prstDash val="solid"/>
                          <a:round/>
                          <a:headEnd type="none" w="med" len="med"/>
                          <a:tailEnd type="none" w="med" len="med"/>
                        </a:lnL>
                        <a:solidFill>
                          <a:srgbClr val="E1E8F2"/>
                        </a:solidFill>
                      </a:tcPr>
                    </a:tc>
                    <a:tc rowSpan="3">
                      <a:txBody>
                        <a:bodyPr/>
                        <a:lstStyle/>
                        <a:p>
                          <a:endParaRPr lang="en-US"/>
                        </a:p>
                      </a:txBody>
                      <a:tcPr anchor="ctr">
                        <a:blipFill>
                          <a:blip r:embed="rId3"/>
                          <a:stretch>
                            <a:fillRect l="-265854" t="-36364" r="-486585" b="-9091"/>
                          </a:stretch>
                        </a:blipFill>
                      </a:tcPr>
                    </a:tc>
                    <a:tc rowSpan="3">
                      <a:txBody>
                        <a:bodyPr/>
                        <a:lstStyle/>
                        <a:p>
                          <a:endParaRPr lang="en-US"/>
                        </a:p>
                      </a:txBody>
                      <a:tcPr anchor="ctr">
                        <a:blipFill>
                          <a:blip r:embed="rId3"/>
                          <a:stretch>
                            <a:fillRect l="-337079" t="-36364" r="-348315" b="-9091"/>
                          </a:stretch>
                        </a:blipFill>
                      </a:tcPr>
                    </a:tc>
                    <a:tc rowSpan="2">
                      <a:txBody>
                        <a:bodyPr/>
                        <a:lstStyle/>
                        <a:p>
                          <a:endParaRPr lang="en-US"/>
                        </a:p>
                      </a:txBody>
                      <a:tcPr anchor="ctr">
                        <a:blipFill>
                          <a:blip r:embed="rId3"/>
                          <a:stretch>
                            <a:fillRect l="-474390" t="-54237" r="-278049" b="-62712"/>
                          </a:stretch>
                        </a:blipFill>
                      </a:tcPr>
                    </a:tc>
                    <a:tc rowSpan="3">
                      <a:txBody>
                        <a:bodyPr/>
                        <a:lstStyle/>
                        <a:p>
                          <a:endParaRPr lang="en-US"/>
                        </a:p>
                      </a:txBody>
                      <a:tcPr anchor="ctr">
                        <a:blipFill>
                          <a:blip r:embed="rId3"/>
                          <a:stretch>
                            <a:fillRect l="-402564" t="-36364" r="-94872" b="-9091"/>
                          </a:stretch>
                        </a:blipFill>
                      </a:tcPr>
                    </a:tc>
                    <a:tc rowSpan="3">
                      <a:txBody>
                        <a:bodyPr/>
                        <a:lstStyle/>
                        <a:p>
                          <a:endParaRPr lang="en-US"/>
                        </a:p>
                      </a:txBody>
                      <a:tcPr anchor="ctr">
                        <a:blipFill>
                          <a:blip r:embed="rId3"/>
                          <a:stretch>
                            <a:fillRect l="-539450" t="-36364" r="-1835" b="-9091"/>
                          </a:stretch>
                        </a:blipFill>
                      </a:tcPr>
                    </a:tc>
                    <a:extLst>
                      <a:ext uri="{0D108BD9-81ED-4DB2-BD59-A6C34878D82A}">
                        <a16:rowId xmlns:a16="http://schemas.microsoft.com/office/drawing/2014/main" val="1435194050"/>
                      </a:ext>
                    </a:extLst>
                  </a:tr>
                  <a:tr h="37084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203333" r="-381379" b="-123333"/>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901306529"/>
                      </a:ext>
                    </a:extLst>
                  </a:tr>
                  <a:tr h="365760">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690" t="-313793" r="-381379" b="-27586"/>
                          </a:stretch>
                        </a:blipFill>
                      </a:tcPr>
                    </a:tc>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3"/>
                          <a:stretch>
                            <a:fillRect l="-474390" t="-313793" r="-278049" b="-27586"/>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algn="ct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408837344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R</a:t>
                          </a:r>
                          <a:r>
                            <a:rPr lang="en-US" b="0" baseline="-25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9</a:t>
                          </a:r>
                          <a:r>
                            <a:rPr lang="en-US" b="0"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0.8</a:t>
                          </a:r>
                        </a:p>
                      </a:txBody>
                      <a:tcPr anchor="ctr">
                        <a:solidFill>
                          <a:srgbClr val="E1E8F2"/>
                        </a:solidFill>
                      </a:tcPr>
                    </a:tc>
                    <a:tc rowSpan="3">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20.0</a:t>
                          </a: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Charged Hadron Iso/</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0.3</a:t>
                          </a:r>
                        </a:p>
                      </a:txBody>
                      <a:tcPr anchor="ctr">
                        <a:solidFill>
                          <a:srgbClr val="E1E8F2"/>
                        </a:solid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IF </a:t>
                          </a:r>
                          <a:r>
                            <a:rPr lang="en-US" b="0" u="none"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p</a:t>
                          </a:r>
                          <a:r>
                            <a:rPr lang="en-US" b="0" u="none" baseline="-25000" dirty="0" err="1">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T</a:t>
                          </a:r>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r>
                                <a:rPr lang="en-US" b="1" i="1"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&gt;</m:t>
                              </m:r>
                            </m:oMath>
                          </a14:m>
                          <a:r>
                            <a:rPr lang="en-US" b="0" u="none" baseline="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14.0</a:t>
                          </a: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pPr algn="ctr"/>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AND H/E </a:t>
                          </a:r>
                          <a14:m>
                            <m:oMath xmlns:m="http://schemas.openxmlformats.org/officeDocument/2006/math">
                              <m:r>
                                <a:rPr lang="en-US" b="0" i="1" u="none" baseline="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&lt;</m:t>
                              </m:r>
                            </m:oMath>
                          </a14:m>
                          <a:r>
                            <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0.15</a:t>
                          </a:r>
                        </a:p>
                      </a:txBody>
                      <a:tcPr anchor="ctr">
                        <a:solidFill>
                          <a:srgbClr val="E1E8F2"/>
                        </a:solidFill>
                      </a:tcPr>
                    </a:tc>
                    <a:extLst>
                      <a:ext uri="{0D108BD9-81ED-4DB2-BD59-A6C34878D82A}">
                        <a16:rowId xmlns:a16="http://schemas.microsoft.com/office/drawing/2014/main" val="178086263"/>
                      </a:ext>
                    </a:extLst>
                  </a:tr>
                </a:tbl>
              </a:graphicData>
            </a:graphic>
          </p:graphicFrame>
        </mc:Choice>
        <mc:Fallback xmlns="">
          <p:graphicFrame>
            <p:nvGraphicFramePr>
              <p:cNvPr id="14" name="Table 13">
                <a:extLst>
                  <a:ext uri="{FF2B5EF4-FFF2-40B4-BE49-F238E27FC236}">
                    <a16:creationId xmlns:a16="http://schemas.microsoft.com/office/drawing/2014/main" id="{A1DC310B-5EC7-DBDF-71F8-B3BF0269F044}"/>
                  </a:ext>
                </a:extLst>
              </p:cNvPr>
              <p:cNvGraphicFramePr>
                <a:graphicFrameLocks noGrp="1"/>
              </p:cNvGraphicFramePr>
              <p:nvPr>
                <p:extLst>
                  <p:ext uri="{D42A27DB-BD31-4B8C-83A1-F6EECF244321}">
                    <p14:modId xmlns:p14="http://schemas.microsoft.com/office/powerpoint/2010/main" val="1274087419"/>
                  </p:ext>
                </p:extLst>
              </p:nvPr>
            </p:nvGraphicFramePr>
            <p:xfrm>
              <a:off x="2995480" y="5150930"/>
              <a:ext cx="6201034" cy="1483360"/>
            </p:xfrm>
            <a:graphic>
              <a:graphicData uri="http://schemas.openxmlformats.org/drawingml/2006/table">
                <a:tbl>
                  <a:tblPr firstRow="1" bandRow="1">
                    <a:tableStyleId>{5C22544A-7EE6-4342-B048-85BDC9FD1C3A}</a:tableStyleId>
                  </a:tblPr>
                  <a:tblGrid>
                    <a:gridCol w="1109914">
                      <a:extLst>
                        <a:ext uri="{9D8B030D-6E8A-4147-A177-3AD203B41FA5}">
                          <a16:colId xmlns:a16="http://schemas.microsoft.com/office/drawing/2014/main" val="1660730628"/>
                        </a:ext>
                      </a:extLst>
                    </a:gridCol>
                    <a:gridCol w="1905139">
                      <a:extLst>
                        <a:ext uri="{9D8B030D-6E8A-4147-A177-3AD203B41FA5}">
                          <a16:colId xmlns:a16="http://schemas.microsoft.com/office/drawing/2014/main" val="3287426874"/>
                        </a:ext>
                      </a:extLst>
                    </a:gridCol>
                    <a:gridCol w="3185981">
                      <a:extLst>
                        <a:ext uri="{9D8B030D-6E8A-4147-A177-3AD203B41FA5}">
                          <a16:colId xmlns:a16="http://schemas.microsoft.com/office/drawing/2014/main" val="2626333696"/>
                        </a:ext>
                      </a:extLst>
                    </a:gridCol>
                  </a:tblGrid>
                  <a:tr h="370840">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1</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2</a:t>
                          </a:r>
                        </a:p>
                      </a:txBody>
                      <a:tcPr anchor="ctr">
                        <a:solidFill>
                          <a:srgbClr val="EFE9D9"/>
                        </a:solidFill>
                      </a:tcPr>
                    </a:tc>
                    <a:tc>
                      <a:txBody>
                        <a:bodyPr/>
                        <a:lstStyle/>
                        <a:p>
                          <a:pPr algn="ctr"/>
                          <a:r>
                            <a:rPr lang="en-US" b="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Option 3</a:t>
                          </a:r>
                        </a:p>
                      </a:txBody>
                      <a:tcPr anchor="ctr">
                        <a:solidFill>
                          <a:srgbClr val="EFE9D9"/>
                        </a:solidFill>
                      </a:tcPr>
                    </a:tc>
                    <a:extLst>
                      <a:ext uri="{0D108BD9-81ED-4DB2-BD59-A6C34878D82A}">
                        <a16:rowId xmlns:a16="http://schemas.microsoft.com/office/drawing/2014/main" val="287031475"/>
                      </a:ext>
                    </a:extLst>
                  </a:tr>
                  <a:tr h="370840">
                    <a:tc rowSpan="3">
                      <a:txBody>
                        <a:bodyPr/>
                        <a:lstStyle/>
                        <a:p>
                          <a:endParaRPr lang="en-US"/>
                        </a:p>
                      </a:txBody>
                      <a:tcPr anchor="ctr">
                        <a:blipFill>
                          <a:blip r:embed="rId4"/>
                          <a:stretch>
                            <a:fillRect t="-36364" r="-459091" b="-9091"/>
                          </a:stretch>
                        </a:blipFill>
                      </a:tcPr>
                    </a:tc>
                    <a:tc rowSpan="3">
                      <a:txBody>
                        <a:bodyPr/>
                        <a:lstStyle/>
                        <a:p>
                          <a:endParaRPr lang="en-US"/>
                        </a:p>
                      </a:txBody>
                      <a:tcPr anchor="ctr">
                        <a:blipFill>
                          <a:blip r:embed="rId4"/>
                          <a:stretch>
                            <a:fillRect l="-58667" t="-36364" r="-169333" b="-9091"/>
                          </a:stretch>
                        </a:blipFill>
                      </a:tcPr>
                    </a:tc>
                    <a:tc>
                      <a:txBody>
                        <a:bodyPr/>
                        <a:lstStyle/>
                        <a:p>
                          <a:endParaRPr lang="en-US"/>
                        </a:p>
                      </a:txBody>
                      <a:tcPr anchor="ctr">
                        <a:blipFill>
                          <a:blip r:embed="rId4"/>
                          <a:stretch>
                            <a:fillRect l="-94444" t="-110345" r="-794" b="-231034"/>
                          </a:stretch>
                        </a:blipFill>
                      </a:tcPr>
                    </a:tc>
                    <a:extLst>
                      <a:ext uri="{0D108BD9-81ED-4DB2-BD59-A6C34878D82A}">
                        <a16:rowId xmlns:a16="http://schemas.microsoft.com/office/drawing/2014/main" val="2608197789"/>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203333" r="-794" b="-123333"/>
                          </a:stretch>
                        </a:blipFill>
                      </a:tcPr>
                    </a:tc>
                    <a:extLst>
                      <a:ext uri="{0D108BD9-81ED-4DB2-BD59-A6C34878D82A}">
                        <a16:rowId xmlns:a16="http://schemas.microsoft.com/office/drawing/2014/main" val="2008123450"/>
                      </a:ext>
                    </a:extLst>
                  </a:tr>
                  <a:tr h="370840">
                    <a:tc vMerge="1">
                      <a:txBody>
                        <a:bodyPr/>
                        <a:lstStyle/>
                        <a:p>
                          <a:pPr algn="ctr"/>
                          <a:endParaRPr lang="en-US"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u="none"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endParaRPr>
                        </a:p>
                      </a:txBody>
                      <a:tcPr anchor="ctr">
                        <a:solidFill>
                          <a:srgbClr val="E1E8F2"/>
                        </a:solidFill>
                      </a:tcPr>
                    </a:tc>
                    <a:tc>
                      <a:txBody>
                        <a:bodyPr/>
                        <a:lstStyle/>
                        <a:p>
                          <a:endParaRPr lang="en-US"/>
                        </a:p>
                      </a:txBody>
                      <a:tcPr anchor="ctr">
                        <a:blipFill>
                          <a:blip r:embed="rId4"/>
                          <a:stretch>
                            <a:fillRect l="-94444" t="-313793" r="-794" b="-27586"/>
                          </a:stretch>
                        </a:blipFill>
                      </a:tcPr>
                    </a:tc>
                    <a:extLst>
                      <a:ext uri="{0D108BD9-81ED-4DB2-BD59-A6C34878D82A}">
                        <a16:rowId xmlns:a16="http://schemas.microsoft.com/office/drawing/2014/main" val="178086263"/>
                      </a:ext>
                    </a:extLst>
                  </a:tr>
                </a:tbl>
              </a:graphicData>
            </a:graphic>
          </p:graphicFrame>
        </mc:Fallback>
      </mc:AlternateContent>
      <p:sp>
        <p:nvSpPr>
          <p:cNvPr id="5" name="Slide Number Placeholder 4">
            <a:extLst>
              <a:ext uri="{FF2B5EF4-FFF2-40B4-BE49-F238E27FC236}">
                <a16:creationId xmlns:a16="http://schemas.microsoft.com/office/drawing/2014/main" id="{C5420F7F-53E8-1E10-7CCB-BDA01C270AD5}"/>
              </a:ext>
            </a:extLst>
          </p:cNvPr>
          <p:cNvSpPr>
            <a:spLocks noGrp="1"/>
          </p:cNvSpPr>
          <p:nvPr>
            <p:ph type="sldNum" sz="quarter" idx="12"/>
          </p:nvPr>
        </p:nvSpPr>
        <p:spPr/>
        <p:txBody>
          <a:bodyPr/>
          <a:lstStyle/>
          <a:p>
            <a:fld id="{CA08304B-578E-B84D-8D62-C3895E12D406}" type="slidenum">
              <a:rPr lang="en-US" smtClean="0"/>
              <a:t>44</a:t>
            </a:fld>
            <a:endParaRPr lang="en-US"/>
          </a:p>
        </p:txBody>
      </p:sp>
    </p:spTree>
    <p:extLst>
      <p:ext uri="{BB962C8B-B14F-4D97-AF65-F5344CB8AC3E}">
        <p14:creationId xmlns:p14="http://schemas.microsoft.com/office/powerpoint/2010/main" val="4244228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ep Learning Spreads">
            <a:extLst>
              <a:ext uri="{FF2B5EF4-FFF2-40B4-BE49-F238E27FC236}">
                <a16:creationId xmlns:a16="http://schemas.microsoft.com/office/drawing/2014/main" id="{54424D44-113D-1490-840A-16E757435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655" y="3186426"/>
            <a:ext cx="6418689" cy="35464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Deep learning vs BDT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BDT models are easier to create and faster to train but are prone to overtraining.</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models outperform BDT models with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100k events.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Better with lower-level variables as to build more complex networks</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Deep learning removes some of the data preparation required before training a model (e.g. choosing which variables to train with).</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4"/>
                <a:stretch>
                  <a:fillRect l="-483" t="-169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45</a:t>
            </a:fld>
            <a:endParaRPr lang="en-US"/>
          </a:p>
        </p:txBody>
      </p:sp>
    </p:spTree>
    <p:extLst>
      <p:ext uri="{BB962C8B-B14F-4D97-AF65-F5344CB8AC3E}">
        <p14:creationId xmlns:p14="http://schemas.microsoft.com/office/powerpoint/2010/main" val="4002577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 – </a:t>
            </a:r>
            <a:r>
              <a:rPr lang="en-US" sz="38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38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935127"/>
            <a:ext cx="5472917" cy="5681571"/>
          </a:xfrm>
        </p:spPr>
        <p:txBody>
          <a:bodyPr anchor="ct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One event selection BDT model is produced for all mass points, made possible by using a constructed variable: hypothesis mass or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endPar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Hyp</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has the associated value for a given pseudoscalar mass point for signal MC but a flat distribution for event mixed background and data, by construction.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2" name="Picture 11" descr="A graph of a number of events&#10;&#10;Description automatically generated">
            <a:extLst>
              <a:ext uri="{FF2B5EF4-FFF2-40B4-BE49-F238E27FC236}">
                <a16:creationId xmlns:a16="http://schemas.microsoft.com/office/drawing/2014/main" id="{AAC16209-91C3-924D-035E-584F61635E39}"/>
              </a:ext>
            </a:extLst>
          </p:cNvPr>
          <p:cNvPicPr>
            <a:picLocks noChangeAspect="1"/>
          </p:cNvPicPr>
          <p:nvPr/>
        </p:nvPicPr>
        <p:blipFill>
          <a:blip r:embed="rId3"/>
          <a:stretch>
            <a:fillRect/>
          </a:stretch>
        </p:blipFill>
        <p:spPr>
          <a:xfrm>
            <a:off x="6415216" y="935128"/>
            <a:ext cx="5619402" cy="548399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5" name="Slide Number Placeholder 4">
            <a:extLst>
              <a:ext uri="{FF2B5EF4-FFF2-40B4-BE49-F238E27FC236}">
                <a16:creationId xmlns:a16="http://schemas.microsoft.com/office/drawing/2014/main" id="{BF645EFC-A25C-3C8C-643A-C6950CEA92B8}"/>
              </a:ext>
            </a:extLst>
          </p:cNvPr>
          <p:cNvSpPr>
            <a:spLocks noGrp="1"/>
          </p:cNvSpPr>
          <p:nvPr>
            <p:ph type="sldNum" sz="quarter" idx="12"/>
          </p:nvPr>
        </p:nvSpPr>
        <p:spPr>
          <a:xfrm>
            <a:off x="144682" y="6381023"/>
            <a:ext cx="558800" cy="365125"/>
          </a:xfrm>
        </p:spPr>
        <p:txBody>
          <a:bodyPr/>
          <a:lstStyle/>
          <a:p>
            <a:fld id="{CA08304B-578E-B84D-8D62-C3895E12D406}" type="slidenum">
              <a:rPr lang="en-US" smtClean="0"/>
              <a:t>46</a:t>
            </a:fld>
            <a:endParaRPr lang="en-US" dirty="0"/>
          </a:p>
        </p:txBody>
      </p:sp>
    </p:spTree>
    <p:extLst>
      <p:ext uri="{BB962C8B-B14F-4D97-AF65-F5344CB8AC3E}">
        <p14:creationId xmlns:p14="http://schemas.microsoft.com/office/powerpoint/2010/main" val="3256029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Event Selection BDT Inputs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3"/>
          <a:stretch>
            <a:fillRect/>
          </a:stretch>
        </p:blipFill>
        <p:spPr>
          <a:xfrm>
            <a:off x="8558444" y="1612900"/>
            <a:ext cx="3543300" cy="363220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12EF821-CCEB-3B15-0C45-E4E7731A9FE5}"/>
                  </a:ext>
                </a:extLst>
              </p:cNvPr>
              <p:cNvSpPr txBox="1"/>
              <p:nvPr/>
            </p:nvSpPr>
            <p:spPr>
              <a:xfrm>
                <a:off x="537081" y="958696"/>
                <a:ext cx="7828444" cy="6059159"/>
              </a:xfrm>
              <a:prstGeom prst="rect">
                <a:avLst/>
              </a:prstGeom>
              <a:noFill/>
            </p:spPr>
            <p:txBody>
              <a:bodyPr wrap="square">
                <a:spAutoFit/>
              </a:bodyPr>
              <a:lstStyle/>
              <a:p>
                <a:pPr marL="342900" indent="-342900">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Processed signal MC samples are combined into one signal-like sample. Processed event mixed background is used as the background-like sample.</a:t>
                </a:r>
              </a:p>
              <a:p>
                <a:pPr marL="342900" indent="-342900">
                  <a:spcBef>
                    <a:spcPts val="1600"/>
                  </a:spcBef>
                  <a:buSzPct val="80000"/>
                  <a:buFont typeface="Arial" panose="020B0604020202020204" pitchFamily="34" charset="0"/>
                  <a:buChar char="•"/>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An N-dim reweighting is performed to correct discrepancies between event mixed background and data before training.</a:t>
                </a:r>
              </a:p>
              <a:p>
                <a:pPr>
                  <a:buSzPct val="80000"/>
                  <a:tabLst>
                    <a:tab pos="1057275" algn="l"/>
                  </a:tabLst>
                </a:pP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50000"/>
                  </a:lnSpc>
                  <a:buSzPct val="80000"/>
                  <a:tabLst>
                    <a:tab pos="1057275" algn="l"/>
                  </a:tabLst>
                </a:pPr>
                <a:r>
                  <a:rPr lang="en-US" sz="20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Input variables:</a:t>
                </a: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1,2,3,4</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MVA ID</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1</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r>
                  <a:rPr lang="en-US" dirty="0">
                    <a:latin typeface="CMU Serif Roman" panose="02000603000000000000" pitchFamily="2" charset="0"/>
                    <a:ea typeface="CMU Serif Roman" panose="02000603000000000000" pitchFamily="2" charset="0"/>
                    <a:cs typeface="CMU Serif Roman" panose="02000603000000000000" pitchFamily="2" charset="0"/>
                  </a:rPr>
                  <a:t>    a</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2</a:t>
                </a:r>
                <a:r>
                  <a:rPr lang="en-US"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err="1">
                    <a:latin typeface="CMU Serif Roman" panose="02000603000000000000" pitchFamily="2" charset="0"/>
                    <a:ea typeface="CMU Serif Roman" panose="02000603000000000000" pitchFamily="2" charset="0"/>
                    <a:cs typeface="CMU Serif Roman" panose="02000603000000000000" pitchFamily="2" charset="0"/>
                  </a:rPr>
                  <a:t>p</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ΔR(a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u="none" dirty="0" smtClean="0">
                            <a:solidFill>
                              <a:srgbClr val="0C22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a1</a:t>
                </a:r>
                <a:r>
                  <a:rPr lang="en-US" dirty="0">
                    <a:latin typeface="CMU Serif Roman" panose="02000603000000000000" pitchFamily="2" charset="0"/>
                    <a:ea typeface="CMU Serif Roman" panose="02000603000000000000" pitchFamily="2" charset="0"/>
                    <a:cs typeface="CMU Serif Roman" panose="02000603000000000000" pitchFamily="2" charset="0"/>
                  </a:rPr>
                  <a:t> – m</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a2</a:t>
                </a:r>
              </a:p>
              <a:p>
                <a:pPr marL="742950" lvl="1" indent="-285750">
                  <a:lnSpc>
                    <a:spcPct val="150000"/>
                  </a:lnSpc>
                  <a:buSzPct val="80000"/>
                  <a:buFont typeface="Arial" panose="020B0604020202020204" pitchFamily="34" charset="0"/>
                  <a:buChar char="•"/>
                  <a:tabLst>
                    <a:tab pos="1057275" algn="l"/>
                  </a:tabLst>
                </a:pPr>
                <a:r>
                  <a:rPr lang="en-US" dirty="0">
                    <a:latin typeface="CMU Serif Roman" panose="02000603000000000000" pitchFamily="2" charset="0"/>
                    <a:ea typeface="CMU Serif Roman" panose="02000603000000000000" pitchFamily="2" charset="0"/>
                    <a:cs typeface="CMU Serif Roman" panose="02000603000000000000" pitchFamily="2" charset="0"/>
                  </a:rPr>
                  <a:t>cos(</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where </a:t>
                </a:r>
                <a14:m>
                  <m:oMath xmlns:m="http://schemas.openxmlformats.org/officeDocument/2006/math">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𝜃</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m:t>
                        </m:r>
                      </m:sub>
                    </m:sSub>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 the angle between the leading photon coming from the leading pseudoscalar and the direction of </a:t>
                </a:r>
                <a14:m>
                  <m:oMath xmlns:m="http://schemas.openxmlformats.org/officeDocument/2006/math">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m:t>
                    </m:r>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742950" lvl="1" indent="-285750">
                  <a:lnSpc>
                    <a:spcPct val="150000"/>
                  </a:lnSpc>
                  <a:buSzPct val="80000"/>
                  <a:buFont typeface="Arial" panose="020B0604020202020204" pitchFamily="34" charset="0"/>
                  <a:buChar char="•"/>
                  <a:tabLst>
                    <a:tab pos="1057275" algn="l"/>
                  </a:tabLst>
                </a:pP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1 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r>
                  <a:rPr lang="en-US" dirty="0">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f>
                      <m:f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fPr>
                      <m:num>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num>
                      <m:den>
                        <m:sSub>
                          <m:sSubPr>
                            <m:ctrlPr>
                              <a:rPr lang="en-US"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den>
                    </m:f>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22" name="TextBox 21">
                <a:extLst>
                  <a:ext uri="{FF2B5EF4-FFF2-40B4-BE49-F238E27FC236}">
                    <a16:creationId xmlns:a16="http://schemas.microsoft.com/office/drawing/2014/main" id="{212EF821-CCEB-3B15-0C45-E4E7731A9FE5}"/>
                  </a:ext>
                </a:extLst>
              </p:cNvPr>
              <p:cNvSpPr txBox="1">
                <a:spLocks noRot="1" noChangeAspect="1" noMove="1" noResize="1" noEditPoints="1" noAdjustHandles="1" noChangeArrowheads="1" noChangeShapeType="1" noTextEdit="1"/>
              </p:cNvSpPr>
              <p:nvPr/>
            </p:nvSpPr>
            <p:spPr>
              <a:xfrm>
                <a:off x="537081" y="958696"/>
                <a:ext cx="7828444" cy="6059159"/>
              </a:xfrm>
              <a:prstGeom prst="rect">
                <a:avLst/>
              </a:prstGeom>
              <a:blipFill>
                <a:blip r:embed="rId4"/>
                <a:stretch>
                  <a:fillRect l="-810" t="-628" r="-32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F8B87AE-58BE-E3F8-20F2-4CEA80D6B7C0}"/>
              </a:ext>
            </a:extLst>
          </p:cNvPr>
          <p:cNvSpPr>
            <a:spLocks noGrp="1"/>
          </p:cNvSpPr>
          <p:nvPr>
            <p:ph type="sldNum" sz="quarter" idx="12"/>
          </p:nvPr>
        </p:nvSpPr>
        <p:spPr/>
        <p:txBody>
          <a:bodyPr/>
          <a:lstStyle/>
          <a:p>
            <a:fld id="{CA08304B-578E-B84D-8D62-C3895E12D406}" type="slidenum">
              <a:rPr lang="en-US" smtClean="0"/>
              <a:t>47</a:t>
            </a:fld>
            <a:endParaRPr lang="en-US"/>
          </a:p>
        </p:txBody>
      </p:sp>
    </p:spTree>
    <p:extLst>
      <p:ext uri="{BB962C8B-B14F-4D97-AF65-F5344CB8AC3E}">
        <p14:creationId xmlns:p14="http://schemas.microsoft.com/office/powerpoint/2010/main" val="29811126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Important BDT Input Variables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75D4D9F-27C4-BC6C-6E4E-3568BC5BE379}"/>
              </a:ext>
            </a:extLst>
          </p:cNvPr>
          <p:cNvPicPr>
            <a:picLocks noChangeAspect="1"/>
          </p:cNvPicPr>
          <p:nvPr/>
        </p:nvPicPr>
        <p:blipFill>
          <a:blip r:embed="rId3"/>
          <a:srcRect/>
          <a:stretch/>
        </p:blipFill>
        <p:spPr>
          <a:xfrm>
            <a:off x="315946" y="927070"/>
            <a:ext cx="5612913" cy="5477663"/>
          </a:xfrm>
          <a:prstGeom prst="rect">
            <a:avLst/>
          </a:prstGeom>
          <a:ln>
            <a:solidFill>
              <a:schemeClr val="accent1">
                <a:shade val="15000"/>
              </a:schemeClr>
            </a:solidFill>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5A5661-C171-449C-5FAB-1A7B7EEE49C6}"/>
                  </a:ext>
                </a:extLst>
              </p:cNvPr>
              <p:cNvSpPr txBox="1"/>
              <p:nvPr/>
            </p:nvSpPr>
            <p:spPr>
              <a:xfrm>
                <a:off x="6012431" y="2989053"/>
                <a:ext cx="2730474" cy="2327945"/>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Left</a:t>
                </a:r>
                <a:r>
                  <a:rPr lang="en-US" sz="1600" dirty="0">
                    <a:latin typeface="CMU Serif Roman" panose="02000603000000000000" pitchFamily="2" charset="0"/>
                    <a:ea typeface="CMU Serif Roman" panose="02000603000000000000" pitchFamily="2" charset="0"/>
                    <a:cs typeface="CMU Serif Roman" panose="02000603000000000000" pitchFamily="2" charset="0"/>
                  </a:rPr>
                  <a:t>: Distribution of (</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2 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𝑅𝐸𝐶𝑂</m:t>
                        </m:r>
                      </m:sub>
                    </m:s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m:t>
                    </m:r>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𝑎</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 </m:t>
                        </m:r>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𝐻𝑦𝑝</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a:t>
                </a:r>
                <a14:m>
                  <m:oMath xmlns:m="http://schemas.openxmlformats.org/officeDocument/2006/math">
                    <m:sSub>
                      <m:sSubPr>
                        <m:ctrlPr>
                          <a:rPr lang="en-US" sz="1600" i="1" smtClean="0">
                            <a:latin typeface="Cambria Math" panose="02040503050406030204" pitchFamily="18" charset="0"/>
                            <a:ea typeface="CMU SERIF ROMAN" panose="02000603000000000000" pitchFamily="2" charset="0"/>
                            <a:cs typeface="CMU SERIF ROMAN" panose="02000603000000000000" pitchFamily="2" charset="0"/>
                          </a:rPr>
                        </m:ctrlPr>
                      </m:sSubPr>
                      <m:e>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𝑚</m:t>
                        </m:r>
                      </m:e>
                      <m:sub>
                        <m:r>
                          <a:rPr lang="en-US" sz="1600" b="0" i="1" smtClean="0">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 for </a:t>
                </a:r>
                <a:r>
                  <a:rPr lang="en-US" sz="1600" dirty="0" err="1">
                    <a:latin typeface="CMU Serif Roman" panose="02000603000000000000" pitchFamily="2" charset="0"/>
                    <a:ea typeface="CMU Serif Roman" panose="02000603000000000000" pitchFamily="2" charset="0"/>
                    <a:cs typeface="CMU Serif Roman" panose="02000603000000000000" pitchFamily="2" charset="0"/>
                  </a:rPr>
                  <a:t>subleading</a:t>
                </a:r>
                <a:r>
                  <a:rPr lang="en-US" sz="1600" dirty="0">
                    <a:latin typeface="CMU Serif Roman" panose="02000603000000000000" pitchFamily="2" charset="0"/>
                    <a:ea typeface="CMU Serif Roman" panose="02000603000000000000" pitchFamily="2" charset="0"/>
                    <a:cs typeface="CMU Serif Roman" panose="02000603000000000000" pitchFamily="2" charset="0"/>
                  </a:rPr>
                  <a:t> pseudoscalar candidate. Shown for signal MC at 15, 30, 40, 60 GeV pseudoscalar mass points, event mixed background, and data. All selections have been applied.</a:t>
                </a:r>
              </a:p>
            </p:txBody>
          </p:sp>
        </mc:Choice>
        <mc:Fallback xmlns="">
          <p:sp>
            <p:nvSpPr>
              <p:cNvPr id="14" name="TextBox 13">
                <a:extLst>
                  <a:ext uri="{FF2B5EF4-FFF2-40B4-BE49-F238E27FC236}">
                    <a16:creationId xmlns:a16="http://schemas.microsoft.com/office/drawing/2014/main" id="{015A5661-C171-449C-5FAB-1A7B7EEE49C6}"/>
                  </a:ext>
                </a:extLst>
              </p:cNvPr>
              <p:cNvSpPr txBox="1">
                <a:spLocks noRot="1" noChangeAspect="1" noMove="1" noResize="1" noEditPoints="1" noAdjustHandles="1" noChangeArrowheads="1" noChangeShapeType="1" noTextEdit="1"/>
              </p:cNvSpPr>
              <p:nvPr/>
            </p:nvSpPr>
            <p:spPr>
              <a:xfrm>
                <a:off x="6012431" y="2989053"/>
                <a:ext cx="2730474" cy="2327945"/>
              </a:xfrm>
              <a:prstGeom prst="rect">
                <a:avLst/>
              </a:prstGeom>
              <a:blipFill>
                <a:blip r:embed="rId4"/>
                <a:stretch>
                  <a:fillRect l="-1389" t="-1087" b="-2174"/>
                </a:stretch>
              </a:blipFill>
            </p:spPr>
            <p:txBody>
              <a:bodyPr/>
              <a:lstStyle/>
              <a:p>
                <a:r>
                  <a:rPr lang="en-US">
                    <a:noFill/>
                  </a:rPr>
                  <a:t> </a:t>
                </a:r>
              </a:p>
            </p:txBody>
          </p:sp>
        </mc:Fallback>
      </mc:AlternateContent>
      <p:pic>
        <p:nvPicPr>
          <p:cNvPr id="15" name="Picture 14" descr="A graph of a number of text&#10;&#10;Description automatically generated with medium confidence">
            <a:extLst>
              <a:ext uri="{FF2B5EF4-FFF2-40B4-BE49-F238E27FC236}">
                <a16:creationId xmlns:a16="http://schemas.microsoft.com/office/drawing/2014/main" id="{ACD67160-C76E-314D-83C0-75ADAD18FF51}"/>
              </a:ext>
            </a:extLst>
          </p:cNvPr>
          <p:cNvPicPr>
            <a:picLocks noChangeAspect="1"/>
          </p:cNvPicPr>
          <p:nvPr/>
        </p:nvPicPr>
        <p:blipFill>
          <a:blip r:embed="rId5"/>
          <a:stretch>
            <a:fillRect/>
          </a:stretch>
        </p:blipFill>
        <p:spPr>
          <a:xfrm>
            <a:off x="8826475" y="1719729"/>
            <a:ext cx="3221181" cy="3301999"/>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6CCCB35A-6A04-0A00-57BE-86F6CD1F780F}"/>
              </a:ext>
            </a:extLst>
          </p:cNvPr>
          <p:cNvSpPr txBox="1"/>
          <p:nvPr/>
        </p:nvSpPr>
        <p:spPr>
          <a:xfrm>
            <a:off x="8641596" y="5327515"/>
            <a:ext cx="3376997" cy="1077218"/>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Chart of feature importance for the event selection BDT input variables from one of the best performing models.</a:t>
            </a:r>
          </a:p>
        </p:txBody>
      </p:sp>
      <p:sp>
        <p:nvSpPr>
          <p:cNvPr id="18" name="Oval 17">
            <a:extLst>
              <a:ext uri="{FF2B5EF4-FFF2-40B4-BE49-F238E27FC236}">
                <a16:creationId xmlns:a16="http://schemas.microsoft.com/office/drawing/2014/main" id="{0C185FC9-FEF3-FE28-2798-3187D2B310E4}"/>
              </a:ext>
            </a:extLst>
          </p:cNvPr>
          <p:cNvSpPr/>
          <p:nvPr/>
        </p:nvSpPr>
        <p:spPr>
          <a:xfrm>
            <a:off x="8993616" y="2760765"/>
            <a:ext cx="1371625" cy="304177"/>
          </a:xfrm>
          <a:prstGeom prst="ellipse">
            <a:avLst/>
          </a:prstGeom>
          <a:noFill/>
          <a:ln w="31750">
            <a:solidFill>
              <a:srgbClr val="D39F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BE674711-973F-C6DC-D166-0AFBD38F71F0}"/>
              </a:ext>
            </a:extLst>
          </p:cNvPr>
          <p:cNvCxnSpPr>
            <a:cxnSpLocks/>
            <a:stCxn id="18" idx="2"/>
          </p:cNvCxnSpPr>
          <p:nvPr/>
        </p:nvCxnSpPr>
        <p:spPr>
          <a:xfrm flipH="1" flipV="1">
            <a:off x="6263142" y="2392466"/>
            <a:ext cx="2730474" cy="520388"/>
          </a:xfrm>
          <a:prstGeom prst="straightConnector1">
            <a:avLst/>
          </a:prstGeom>
          <a:ln w="31750">
            <a:solidFill>
              <a:srgbClr val="D39F1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84D78C3-0B55-E3D1-AA03-9DCAC8C48E3F}"/>
              </a:ext>
            </a:extLst>
          </p:cNvPr>
          <p:cNvSpPr>
            <a:spLocks noGrp="1"/>
          </p:cNvSpPr>
          <p:nvPr>
            <p:ph type="sldNum" sz="quarter" idx="12"/>
          </p:nvPr>
        </p:nvSpPr>
        <p:spPr/>
        <p:txBody>
          <a:bodyPr/>
          <a:lstStyle/>
          <a:p>
            <a:fld id="{CA08304B-578E-B84D-8D62-C3895E12D406}" type="slidenum">
              <a:rPr lang="en-US" smtClean="0"/>
              <a:t>48</a:t>
            </a:fld>
            <a:endParaRPr lang="en-US"/>
          </a:p>
        </p:txBody>
      </p:sp>
    </p:spTree>
    <p:extLst>
      <p:ext uri="{BB962C8B-B14F-4D97-AF65-F5344CB8AC3E}">
        <p14:creationId xmlns:p14="http://schemas.microsoft.com/office/powerpoint/2010/main" val="9685158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Training the Event Selection BDT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5541064" cy="5376118"/>
              </a:xfrm>
            </p:spPr>
            <p:txBody>
              <a:bodyPr anchor="ctr">
                <a:normAutofit/>
              </a:bodyPr>
              <a:lstStyle/>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 1-dim reweighting of BDT score is required for each pseudoscalar mass point after training the event selection model.</a:t>
                </a:r>
              </a:p>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Training/testing is split amongst odd/even events and is performed over the full </a:t>
                </a:r>
                <a14:m>
                  <m:oMath xmlns:m="http://schemas.openxmlformats.org/officeDocument/2006/math">
                    <m:sSub>
                      <m:sSub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b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𝑚</m:t>
                        </m:r>
                      </m:e>
                      <m:sub>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𝛾𝛾𝛾𝛾</m:t>
                        </m:r>
                      </m:sub>
                    </m:sSub>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mass range.</a:t>
                </a:r>
              </a:p>
              <a:p>
                <a:pPr>
                  <a:spcBef>
                    <a:spcPts val="1600"/>
                  </a:spcBef>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Samples are weighted by the appropriate luminosity and the per-event N-dim reweights before training.</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5541064" cy="5376118"/>
              </a:xfrm>
              <a:blipFill>
                <a:blip r:embed="rId3"/>
                <a:stretch>
                  <a:fillRect l="-91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graph of a signal and background&#10;&#10;Description automatically generated">
            <a:extLst>
              <a:ext uri="{FF2B5EF4-FFF2-40B4-BE49-F238E27FC236}">
                <a16:creationId xmlns:a16="http://schemas.microsoft.com/office/drawing/2014/main" id="{C11F3F55-EA78-798A-F5B9-EC62B6DB2CEE}"/>
              </a:ext>
            </a:extLst>
          </p:cNvPr>
          <p:cNvPicPr>
            <a:picLocks noChangeAspect="1"/>
          </p:cNvPicPr>
          <p:nvPr/>
        </p:nvPicPr>
        <p:blipFill rotWithShape="1">
          <a:blip r:embed="rId4"/>
          <a:srcRect t="8684" r="6286"/>
          <a:stretch/>
        </p:blipFill>
        <p:spPr>
          <a:xfrm>
            <a:off x="6379264" y="1155703"/>
            <a:ext cx="5647633" cy="412737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34A7B17C-2BB0-8C84-E068-0416EA943456}"/>
              </a:ext>
            </a:extLst>
          </p:cNvPr>
          <p:cNvSpPr txBox="1"/>
          <p:nvPr/>
        </p:nvSpPr>
        <p:spPr>
          <a:xfrm>
            <a:off x="6513505" y="5493811"/>
            <a:ext cx="5095887" cy="830997"/>
          </a:xfrm>
          <a:prstGeom prst="rect">
            <a:avLst/>
          </a:prstGeom>
          <a:noFill/>
        </p:spPr>
        <p:txBody>
          <a:bodyPr wrap="square" rtlCol="0">
            <a:spAutoFit/>
          </a:bodyPr>
          <a:lstStyle/>
          <a:p>
            <a:r>
              <a:rPr lang="en-US" sz="16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600" dirty="0">
                <a:latin typeface="CMU Serif Roman" panose="02000603000000000000" pitchFamily="2" charset="0"/>
                <a:ea typeface="CMU Serif Roman" panose="02000603000000000000" pitchFamily="2" charset="0"/>
                <a:cs typeface="CMU Serif Roman" panose="02000603000000000000" pitchFamily="2" charset="0"/>
              </a:rPr>
              <a:t>: Event selection BDT predictions for training set using processed signal MC and event mixed background.</a:t>
            </a:r>
          </a:p>
        </p:txBody>
      </p:sp>
      <p:sp>
        <p:nvSpPr>
          <p:cNvPr id="5" name="Slide Number Placeholder 4">
            <a:extLst>
              <a:ext uri="{FF2B5EF4-FFF2-40B4-BE49-F238E27FC236}">
                <a16:creationId xmlns:a16="http://schemas.microsoft.com/office/drawing/2014/main" id="{27B97EFB-EE56-51DC-6512-9C5E12718EDA}"/>
              </a:ext>
            </a:extLst>
          </p:cNvPr>
          <p:cNvSpPr>
            <a:spLocks noGrp="1"/>
          </p:cNvSpPr>
          <p:nvPr>
            <p:ph type="sldNum" sz="quarter" idx="12"/>
          </p:nvPr>
        </p:nvSpPr>
        <p:spPr/>
        <p:txBody>
          <a:bodyPr/>
          <a:lstStyle/>
          <a:p>
            <a:fld id="{CA08304B-578E-B84D-8D62-C3895E12D406}" type="slidenum">
              <a:rPr lang="en-US" smtClean="0"/>
              <a:t>49</a:t>
            </a:fld>
            <a:endParaRPr lang="en-US"/>
          </a:p>
        </p:txBody>
      </p:sp>
    </p:spTree>
    <p:extLst>
      <p:ext uri="{BB962C8B-B14F-4D97-AF65-F5344CB8AC3E}">
        <p14:creationId xmlns:p14="http://schemas.microsoft.com/office/powerpoint/2010/main" val="28143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fontScale="92500" lnSpcReduction="20000"/>
          </a:bodyPr>
          <a:lstStyle/>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The Standard Model and Beyond</a:t>
            </a:r>
          </a:p>
          <a:p>
            <a:pPr marL="715963" indent="-715963">
              <a:lnSpc>
                <a:spcPct val="150000"/>
              </a:lnSpc>
              <a:buSzPct val="80000"/>
              <a:buFont typeface="+mj-lt"/>
              <a:buAutoNum type="romanUcPeriod"/>
              <a:tabLst>
                <a:tab pos="1057275" algn="l"/>
              </a:tabLst>
            </a:pPr>
            <a:r>
              <a:rPr lang="en-US"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 CMS, Technical Contributions</a:t>
            </a:r>
          </a:p>
          <a:p>
            <a:pPr marL="715963" indent="-715963">
              <a:lnSpc>
                <a:spcPct val="150000"/>
              </a:lnSpc>
              <a:buSzPct val="80000"/>
              <a:buFont typeface="+mj-lt"/>
              <a:buAutoNum type="romanUcPeriod"/>
              <a:tabLst>
                <a:tab pos="1057275" algn="l"/>
              </a:tabLst>
            </a:pPr>
            <a:r>
              <a:rPr lang="en-US" dirty="0">
                <a:solidFill>
                  <a:schemeClr val="bg1">
                    <a:lumMod val="75000"/>
                  </a:schemeClr>
                </a:solidFill>
                <a:latin typeface="CMU Serif Roman" panose="02000603000000000000" pitchFamily="2" charset="0"/>
                <a:ea typeface="CMU Serif Roman" panose="02000603000000000000" pitchFamily="2" charset="0"/>
                <a:cs typeface="CMU Serif Roman" panose="02000603000000000000" pitchFamily="2" charset="0"/>
              </a:rPr>
              <a:t>Introduction to Analysis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Sample Generation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Event Selection</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Signal Modelling</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Advancements on Previous Studies</a:t>
            </a:r>
          </a:p>
          <a:p>
            <a:pPr marL="715963" indent="-715963">
              <a:lnSpc>
                <a:spcPct val="150000"/>
              </a:lnSpc>
              <a:buSzPct val="80000"/>
              <a:buFont typeface="+mj-lt"/>
              <a:buAutoNum type="romanUcPeriod"/>
              <a:tabLst>
                <a:tab pos="1057275" algn="l"/>
              </a:tabLst>
            </a:pPr>
            <a:r>
              <a:rPr lang="en-US" dirty="0">
                <a:solidFill>
                  <a:schemeClr val="bg1">
                    <a:lumMod val="65000"/>
                  </a:schemeClr>
                </a:solidFill>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9944732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Checking the Event Selection BDT</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770094" y="800100"/>
            <a:ext cx="10725906" cy="1570366"/>
          </a:xfrm>
        </p:spPr>
        <p:txBody>
          <a:bodyPr anchor="ctr">
            <a:noAutofit/>
          </a:bodyPr>
          <a:lstStyle/>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Checks for overtraining are done to ensure an optimal event selection model is produced.</a:t>
            </a:r>
          </a:p>
          <a:p>
            <a:pPr>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Early stopping using training and testing sets is done to reduce overtraining.</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11F3F55-EA78-798A-F5B9-EC62B6DB2CEE}"/>
              </a:ext>
            </a:extLst>
          </p:cNvPr>
          <p:cNvPicPr>
            <a:picLocks noChangeAspect="1"/>
          </p:cNvPicPr>
          <p:nvPr/>
        </p:nvPicPr>
        <p:blipFill rotWithShape="1">
          <a:blip r:embed="rId3"/>
          <a:srcRect l="2388" t="8982" r="8163" b="1279"/>
          <a:stretch/>
        </p:blipFill>
        <p:spPr>
          <a:xfrm>
            <a:off x="6010608" y="2370882"/>
            <a:ext cx="5862944" cy="4411451"/>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12" name="Slide Number Placeholder 11">
            <a:extLst>
              <a:ext uri="{FF2B5EF4-FFF2-40B4-BE49-F238E27FC236}">
                <a16:creationId xmlns:a16="http://schemas.microsoft.com/office/drawing/2014/main" id="{180654D4-3171-DBBA-A583-8B1744B92A73}"/>
              </a:ext>
            </a:extLst>
          </p:cNvPr>
          <p:cNvSpPr>
            <a:spLocks noGrp="1"/>
          </p:cNvSpPr>
          <p:nvPr>
            <p:ph type="sldNum" sz="quarter" idx="12"/>
          </p:nvPr>
        </p:nvSpPr>
        <p:spPr>
          <a:xfrm>
            <a:off x="162189" y="6417208"/>
            <a:ext cx="503830" cy="365125"/>
          </a:xfrm>
        </p:spPr>
        <p:txBody>
          <a:bodyPr/>
          <a:lstStyle/>
          <a:p>
            <a:fld id="{CA08304B-578E-B84D-8D62-C3895E12D406}" type="slidenum">
              <a:rPr lang="en-US" smtClean="0"/>
              <a:t>50</a:t>
            </a:fld>
            <a:endParaRPr lang="en-US" dirty="0"/>
          </a:p>
        </p:txBody>
      </p:sp>
      <p:grpSp>
        <p:nvGrpSpPr>
          <p:cNvPr id="15" name="Group 14">
            <a:extLst>
              <a:ext uri="{FF2B5EF4-FFF2-40B4-BE49-F238E27FC236}">
                <a16:creationId xmlns:a16="http://schemas.microsoft.com/office/drawing/2014/main" id="{847A6801-D15D-A562-033E-1550412C122B}"/>
              </a:ext>
            </a:extLst>
          </p:cNvPr>
          <p:cNvGrpSpPr/>
          <p:nvPr/>
        </p:nvGrpSpPr>
        <p:grpSpPr>
          <a:xfrm>
            <a:off x="881306" y="2370466"/>
            <a:ext cx="4914015" cy="4411867"/>
            <a:chOff x="881306" y="2370466"/>
            <a:chExt cx="4914015" cy="4411867"/>
          </a:xfrm>
        </p:grpSpPr>
        <p:grpSp>
          <p:nvGrpSpPr>
            <p:cNvPr id="11" name="Group 10">
              <a:extLst>
                <a:ext uri="{FF2B5EF4-FFF2-40B4-BE49-F238E27FC236}">
                  <a16:creationId xmlns:a16="http://schemas.microsoft.com/office/drawing/2014/main" id="{D78B60BF-139A-877E-D052-066AAF4A99E6}"/>
                </a:ext>
              </a:extLst>
            </p:cNvPr>
            <p:cNvGrpSpPr/>
            <p:nvPr/>
          </p:nvGrpSpPr>
          <p:grpSpPr>
            <a:xfrm>
              <a:off x="881306" y="2370466"/>
              <a:ext cx="4914015" cy="4411867"/>
              <a:chOff x="881306" y="2370466"/>
              <a:chExt cx="4914015" cy="4411867"/>
            </a:xfrm>
          </p:grpSpPr>
          <p:grpSp>
            <p:nvGrpSpPr>
              <p:cNvPr id="9" name="Group 8">
                <a:extLst>
                  <a:ext uri="{FF2B5EF4-FFF2-40B4-BE49-F238E27FC236}">
                    <a16:creationId xmlns:a16="http://schemas.microsoft.com/office/drawing/2014/main" id="{0233B1EC-9D5A-71CD-84F9-43712360B3F2}"/>
                  </a:ext>
                </a:extLst>
              </p:cNvPr>
              <p:cNvGrpSpPr/>
              <p:nvPr/>
            </p:nvGrpSpPr>
            <p:grpSpPr>
              <a:xfrm>
                <a:off x="881306" y="2370466"/>
                <a:ext cx="4914015" cy="4411867"/>
                <a:chOff x="770093" y="2196192"/>
                <a:chExt cx="5095888" cy="4575155"/>
              </a:xfrm>
            </p:grpSpPr>
            <p:pic>
              <p:nvPicPr>
                <p:cNvPr id="5" name="Picture 4">
                  <a:extLst>
                    <a:ext uri="{FF2B5EF4-FFF2-40B4-BE49-F238E27FC236}">
                      <a16:creationId xmlns:a16="http://schemas.microsoft.com/office/drawing/2014/main" id="{09E1CB49-AF05-75C6-77E6-3FB712363438}"/>
                    </a:ext>
                  </a:extLst>
                </p:cNvPr>
                <p:cNvPicPr>
                  <a:picLocks noChangeAspect="1"/>
                </p:cNvPicPr>
                <p:nvPr/>
              </p:nvPicPr>
              <p:blipFill rotWithShape="1">
                <a:blip r:embed="rId4"/>
                <a:srcRect l="2994" t="5056" b="5700"/>
                <a:stretch/>
              </p:blipFill>
              <p:spPr>
                <a:xfrm>
                  <a:off x="770093" y="2196192"/>
                  <a:ext cx="5095888" cy="4575155"/>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560B0EEE-F5E0-9530-22CA-4FD6899DD232}"/>
                    </a:ext>
                  </a:extLst>
                </p:cNvPr>
                <p:cNvSpPr/>
                <p:nvPr/>
              </p:nvSpPr>
              <p:spPr>
                <a:xfrm>
                  <a:off x="4213654" y="2557849"/>
                  <a:ext cx="1260389" cy="197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83996F90-3683-2CB2-ABA5-864010258363}"/>
                  </a:ext>
                </a:extLst>
              </p:cNvPr>
              <p:cNvSpPr/>
              <p:nvPr/>
            </p:nvSpPr>
            <p:spPr>
              <a:xfrm>
                <a:off x="4374292" y="2395180"/>
                <a:ext cx="605481" cy="1997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8468CF25-5DB2-6A89-366A-DE1BF17B54DF}"/>
                </a:ext>
              </a:extLst>
            </p:cNvPr>
            <p:cNvSpPr txBox="1"/>
            <p:nvPr/>
          </p:nvSpPr>
          <p:spPr>
            <a:xfrm>
              <a:off x="3827408" y="2759002"/>
              <a:ext cx="1589964" cy="369332"/>
            </a:xfrm>
            <a:prstGeom prst="rect">
              <a:avLst/>
            </a:prstGeom>
            <a:noFill/>
          </p:spPr>
          <p:txBody>
            <a:bodyPr wrap="square" anchor="ctr">
              <a:spAutoFit/>
            </a:bodyPr>
            <a:lstStyle/>
            <a:p>
              <a:pPr algn="ct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a:t>
              </a:r>
              <a:r>
                <a:rPr lang="en-US" sz="18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15 GeV</a:t>
              </a:r>
              <a:endParaRPr lang="en-US" dirty="0"/>
            </a:p>
          </p:txBody>
        </p:sp>
      </p:grpSp>
    </p:spTree>
    <p:extLst>
      <p:ext uri="{BB962C8B-B14F-4D97-AF65-F5344CB8AC3E}">
        <p14:creationId xmlns:p14="http://schemas.microsoft.com/office/powerpoint/2010/main" val="42851899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text with a white background&#10;&#10;Description automatically generated">
            <a:extLst>
              <a:ext uri="{FF2B5EF4-FFF2-40B4-BE49-F238E27FC236}">
                <a16:creationId xmlns:a16="http://schemas.microsoft.com/office/drawing/2014/main" id="{613DA3B0-DABD-1B89-A6C2-EE4DD2640B06}"/>
              </a:ext>
            </a:extLst>
          </p:cNvPr>
          <p:cNvPicPr>
            <a:picLocks noChangeAspect="1"/>
          </p:cNvPicPr>
          <p:nvPr/>
        </p:nvPicPr>
        <p:blipFill>
          <a:blip r:embed="rId3"/>
          <a:stretch>
            <a:fillRect/>
          </a:stretch>
        </p:blipFill>
        <p:spPr>
          <a:xfrm>
            <a:off x="2839031" y="1151721"/>
            <a:ext cx="2657530" cy="481936"/>
          </a:xfrm>
          <a:prstGeom prst="rect">
            <a:avLst/>
          </a:prstGeom>
        </p:spPr>
      </p:pic>
      <p:grpSp>
        <p:nvGrpSpPr>
          <p:cNvPr id="8" name="Group 7">
            <a:extLst>
              <a:ext uri="{FF2B5EF4-FFF2-40B4-BE49-F238E27FC236}">
                <a16:creationId xmlns:a16="http://schemas.microsoft.com/office/drawing/2014/main" id="{D5D9ABE8-A093-5FF5-F113-5B32F46F99E1}"/>
              </a:ext>
            </a:extLst>
          </p:cNvPr>
          <p:cNvGrpSpPr/>
          <p:nvPr/>
        </p:nvGrpSpPr>
        <p:grpSpPr>
          <a:xfrm>
            <a:off x="7179398" y="717684"/>
            <a:ext cx="4810897" cy="4402245"/>
            <a:chOff x="6608903" y="2440592"/>
            <a:chExt cx="4810897" cy="4402245"/>
          </a:xfrm>
        </p:grpSpPr>
        <p:grpSp>
          <p:nvGrpSpPr>
            <p:cNvPr id="10" name="Group 9">
              <a:extLst>
                <a:ext uri="{FF2B5EF4-FFF2-40B4-BE49-F238E27FC236}">
                  <a16:creationId xmlns:a16="http://schemas.microsoft.com/office/drawing/2014/main" id="{88799E04-88BF-EE07-0547-C756A2661C9C}"/>
                </a:ext>
              </a:extLst>
            </p:cNvPr>
            <p:cNvGrpSpPr/>
            <p:nvPr/>
          </p:nvGrpSpPr>
          <p:grpSpPr>
            <a:xfrm>
              <a:off x="6608903" y="2440592"/>
              <a:ext cx="4810897" cy="4402245"/>
              <a:chOff x="7379044" y="2492332"/>
              <a:chExt cx="4810897" cy="4405292"/>
            </a:xfrm>
          </p:grpSpPr>
          <p:pic>
            <p:nvPicPr>
              <p:cNvPr id="12" name="Picture 11">
                <a:extLst>
                  <a:ext uri="{FF2B5EF4-FFF2-40B4-BE49-F238E27FC236}">
                    <a16:creationId xmlns:a16="http://schemas.microsoft.com/office/drawing/2014/main" id="{EF969C84-2CFC-324A-C205-631FBC864B62}"/>
                  </a:ext>
                </a:extLst>
              </p:cNvPr>
              <p:cNvPicPr>
                <a:picLocks noChangeAspect="1"/>
              </p:cNvPicPr>
              <p:nvPr/>
            </p:nvPicPr>
            <p:blipFill>
              <a:blip r:embed="rId4"/>
              <a:srcRect t="3117" b="3117"/>
              <a:stretch/>
            </p:blipFill>
            <p:spPr>
              <a:xfrm>
                <a:off x="7379044" y="2492332"/>
                <a:ext cx="4810897" cy="4405292"/>
              </a:xfrm>
              <a:prstGeom prst="rect">
                <a:avLst/>
              </a:prstGeom>
            </p:spPr>
          </p:pic>
          <p:grpSp>
            <p:nvGrpSpPr>
              <p:cNvPr id="13" name="Group 12">
                <a:extLst>
                  <a:ext uri="{FF2B5EF4-FFF2-40B4-BE49-F238E27FC236}">
                    <a16:creationId xmlns:a16="http://schemas.microsoft.com/office/drawing/2014/main" id="{C564FC32-CC39-33F9-063E-2444E06726F7}"/>
                  </a:ext>
                </a:extLst>
              </p:cNvPr>
              <p:cNvGrpSpPr/>
              <p:nvPr/>
            </p:nvGrpSpPr>
            <p:grpSpPr>
              <a:xfrm>
                <a:off x="8563234" y="4367625"/>
                <a:ext cx="2961583" cy="2009454"/>
                <a:chOff x="8563234" y="4367625"/>
                <a:chExt cx="2961583" cy="2009454"/>
              </a:xfrm>
            </p:grpSpPr>
            <p:sp>
              <p:nvSpPr>
                <p:cNvPr id="14" name="Rectangle 13">
                  <a:extLst>
                    <a:ext uri="{FF2B5EF4-FFF2-40B4-BE49-F238E27FC236}">
                      <a16:creationId xmlns:a16="http://schemas.microsoft.com/office/drawing/2014/main" id="{57578502-B962-C8FC-3593-D963C6F51CB4}"/>
                    </a:ext>
                  </a:extLst>
                </p:cNvPr>
                <p:cNvSpPr/>
                <p:nvPr/>
              </p:nvSpPr>
              <p:spPr>
                <a:xfrm>
                  <a:off x="8563234" y="4367625"/>
                  <a:ext cx="217695" cy="2009454"/>
                </a:xfrm>
                <a:prstGeom prst="rect">
                  <a:avLst/>
                </a:prstGeom>
                <a:solidFill>
                  <a:srgbClr val="D39F10">
                    <a:alpha val="20000"/>
                  </a:srgb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8C12D7-436F-294C-98D6-1258BEEF26C2}"/>
                    </a:ext>
                  </a:extLst>
                </p:cNvPr>
                <p:cNvSpPr/>
                <p:nvPr/>
              </p:nvSpPr>
              <p:spPr>
                <a:xfrm>
                  <a:off x="9634817" y="4367625"/>
                  <a:ext cx="1890000" cy="2009453"/>
                </a:xfrm>
                <a:prstGeom prst="rect">
                  <a:avLst/>
                </a:prstGeom>
                <a:solidFill>
                  <a:srgbClr val="D39F10">
                    <a:alpha val="20000"/>
                  </a:srgb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Sideband</a:t>
                  </a:r>
                </a:p>
              </p:txBody>
            </p:sp>
          </p:grpSp>
        </p:grpSp>
        <p:sp>
          <p:nvSpPr>
            <p:cNvPr id="11" name="TextBox 10">
              <a:extLst>
                <a:ext uri="{FF2B5EF4-FFF2-40B4-BE49-F238E27FC236}">
                  <a16:creationId xmlns:a16="http://schemas.microsoft.com/office/drawing/2014/main" id="{7DC78E39-F2A8-E55C-658E-003EE77C8BCB}"/>
                </a:ext>
              </a:extLst>
            </p:cNvPr>
            <p:cNvSpPr txBox="1"/>
            <p:nvPr/>
          </p:nvSpPr>
          <p:spPr>
            <a:xfrm>
              <a:off x="7981256" y="4995453"/>
              <a:ext cx="917239" cy="646331"/>
            </a:xfrm>
            <a:prstGeom prst="rect">
              <a:avLst/>
            </a:prstGeom>
            <a:noFill/>
          </p:spPr>
          <p:txBody>
            <a:bodyPr wrap="square" rtlCol="0" anchor="ctr">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Signal Region</a:t>
              </a:r>
            </a:p>
          </p:txBody>
        </p:sp>
      </p:grpSp>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BDT Score Categorization Extra Details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00752"/>
            <a:ext cx="6654376" cy="5276211"/>
          </a:xfrm>
        </p:spPr>
        <p:txBody>
          <a:bodyPr>
            <a:normAutofit fontScale="70000" lnSpcReduction="20000"/>
          </a:bodyPr>
          <a:lstStyle/>
          <a:p>
            <a:pPr>
              <a:lnSpc>
                <a:spcPct val="110000"/>
              </a:lnSpc>
              <a:buSzPct val="80000"/>
              <a:tabLst>
                <a:tab pos="1057275" algn="l"/>
              </a:tabLst>
            </a:pPr>
            <a:r>
              <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Reminder</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Approximate Mean Significance (AMS) is defined as</a:t>
            </a:r>
          </a:p>
          <a:p>
            <a:pPr marL="0" indent="0">
              <a:lnSpc>
                <a:spcPct val="110000"/>
              </a:lnSpc>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lnSpc>
                <a:spcPct val="110000"/>
              </a:lnSpc>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where S and B reference to the number of signal and background events, respectively.</a:t>
            </a:r>
          </a:p>
          <a:p>
            <a:pPr marL="0" indent="0">
              <a:lnSpc>
                <a:spcPct val="110000"/>
              </a:lnSpc>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BDT score distributions for signal MC, event mixed background, and data are smoothed for each nominal mass point to account for statistical fluctuations when using very fine binning.</a:t>
            </a:r>
          </a:p>
          <a:p>
            <a:pPr>
              <a:lnSpc>
                <a:spcPct val="110000"/>
              </a:lnSpc>
              <a:buSzPct val="80000"/>
              <a:tabLst>
                <a:tab pos="1057275" algn="l"/>
              </a:tabLst>
            </a:pPr>
            <a:r>
              <a:rPr lang="en-US" sz="24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Categories are constructed to maximize AMS in the signal region, where events with BDT scores inside the boundary are kept. Only one category is created.</a:t>
            </a:r>
          </a:p>
          <a:p>
            <a:pPr>
              <a:lnSpc>
                <a:spcPct val="110000"/>
              </a:lnSpc>
              <a:buSzPct val="80000"/>
              <a:tabLst>
                <a:tab pos="1057275" algn="l"/>
              </a:tabLst>
            </a:pPr>
            <a:r>
              <a:rPr lang="en-US" sz="2400" i="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Cuts on the category boundary are applied on top of all analysis selections for all samples.</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lnSpc>
                <a:spcPct val="110000"/>
              </a:lnSpc>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Category boundaries are optimized to maximize total AMS in the signal region while requiring at least 8 data events in the sideband region.</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E528008-F1F0-143C-791A-AE5A233294C8}"/>
              </a:ext>
            </a:extLst>
          </p:cNvPr>
          <p:cNvSpPr>
            <a:spLocks noGrp="1"/>
          </p:cNvSpPr>
          <p:nvPr>
            <p:ph type="sldNum" sz="quarter" idx="12"/>
          </p:nvPr>
        </p:nvSpPr>
        <p:spPr/>
        <p:txBody>
          <a:bodyPr/>
          <a:lstStyle/>
          <a:p>
            <a:fld id="{CA08304B-578E-B84D-8D62-C3895E12D406}" type="slidenum">
              <a:rPr lang="en-US" smtClean="0"/>
              <a:t>51</a:t>
            </a:fld>
            <a:endParaRPr lang="en-US"/>
          </a:p>
        </p:txBody>
      </p:sp>
    </p:spTree>
    <p:extLst>
      <p:ext uri="{BB962C8B-B14F-4D97-AF65-F5344CB8AC3E}">
        <p14:creationId xmlns:p14="http://schemas.microsoft.com/office/powerpoint/2010/main" val="658465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Fitting Signal Shape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Order of Gaussians to fit signal shape is determined by likelihood ratio test</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Optimal order when 					    </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where 	  is the Negative Log Likelihood for N Gaussians.</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NLL is computed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RooFit’s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i="1"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minNll</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the integral by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RooFit’s</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Prob</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follows a </a:t>
                </a:r>
                <a14:m>
                  <m:oMath xmlns:m="http://schemas.openxmlformats.org/officeDocument/2006/math">
                    <m:sSup>
                      <m:sSupPr>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sSup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𝜒</m:t>
                        </m:r>
                      </m:e>
                      <m:sup>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2</m:t>
                        </m:r>
                      </m:sup>
                    </m:sSup>
                  </m:oMath>
                </a14:m>
                <a:r>
                  <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distribution with M degrees of freedom, where M is the difference in degrees of freedom between N and N+1 Gaussians.</a:t>
                </a:r>
              </a:p>
              <a:p>
                <a:pPr>
                  <a:buSzPct val="80000"/>
                  <a:tabLst>
                    <a:tab pos="1057275" algn="l"/>
                  </a:tabLst>
                </a:pPr>
                <a:endParaRPr lang="en-US" sz="2400" i="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optimal order is found to be 2 Gaussians for all nominal pseudoscalar mass points.</a:t>
                </a:r>
              </a:p>
            </p:txBody>
          </p:sp>
        </mc:Choice>
        <mc:Fallback xmlns="">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10515600" cy="5228273"/>
              </a:xfrm>
              <a:blipFill>
                <a:blip r:embed="rId3"/>
                <a:stretch>
                  <a:fillRect l="-965" t="-1695" r="-483" b="-1937"/>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D81287-C7E8-1742-B7FA-CE8A7CDD7E57}"/>
              </a:ext>
            </a:extLst>
          </p:cNvPr>
          <p:cNvSpPr>
            <a:spLocks noGrp="1"/>
          </p:cNvSpPr>
          <p:nvPr>
            <p:ph type="sldNum" sz="quarter" idx="12"/>
          </p:nvPr>
        </p:nvSpPr>
        <p:spPr/>
        <p:txBody>
          <a:bodyPr/>
          <a:lstStyle/>
          <a:p>
            <a:fld id="{CA08304B-578E-B84D-8D62-C3895E12D406}" type="slidenum">
              <a:rPr lang="en-US" smtClean="0"/>
              <a:t>52</a:t>
            </a:fld>
            <a:endParaRPr lang="en-US"/>
          </a:p>
        </p:txBody>
      </p:sp>
      <p:pic>
        <p:nvPicPr>
          <p:cNvPr id="8" name="Picture 7">
            <a:extLst>
              <a:ext uri="{FF2B5EF4-FFF2-40B4-BE49-F238E27FC236}">
                <a16:creationId xmlns:a16="http://schemas.microsoft.com/office/drawing/2014/main" id="{05033029-0E10-760C-BDD8-4F5238E5AE60}"/>
              </a:ext>
            </a:extLst>
          </p:cNvPr>
          <p:cNvPicPr>
            <a:picLocks noChangeAspect="1"/>
          </p:cNvPicPr>
          <p:nvPr/>
        </p:nvPicPr>
        <p:blipFill>
          <a:blip r:embed="rId4"/>
          <a:stretch>
            <a:fillRect/>
          </a:stretch>
        </p:blipFill>
        <p:spPr>
          <a:xfrm>
            <a:off x="2898140" y="2864908"/>
            <a:ext cx="751840" cy="242782"/>
          </a:xfrm>
          <a:prstGeom prst="rect">
            <a:avLst/>
          </a:prstGeom>
        </p:spPr>
      </p:pic>
      <p:pic>
        <p:nvPicPr>
          <p:cNvPr id="10" name="Picture 9">
            <a:extLst>
              <a:ext uri="{FF2B5EF4-FFF2-40B4-BE49-F238E27FC236}">
                <a16:creationId xmlns:a16="http://schemas.microsoft.com/office/drawing/2014/main" id="{E8E05C08-0308-CEBD-58F6-A358E85297AF}"/>
              </a:ext>
            </a:extLst>
          </p:cNvPr>
          <p:cNvPicPr>
            <a:picLocks noChangeAspect="1"/>
          </p:cNvPicPr>
          <p:nvPr/>
        </p:nvPicPr>
        <p:blipFill rotWithShape="1">
          <a:blip r:embed="rId5"/>
          <a:srcRect r="78936" b="12983"/>
          <a:stretch/>
        </p:blipFill>
        <p:spPr>
          <a:xfrm>
            <a:off x="1209040" y="4202827"/>
            <a:ext cx="1036320" cy="267574"/>
          </a:xfrm>
          <a:prstGeom prst="rect">
            <a:avLst/>
          </a:prstGeom>
        </p:spPr>
      </p:pic>
      <p:pic>
        <p:nvPicPr>
          <p:cNvPr id="11" name="Picture 10">
            <a:extLst>
              <a:ext uri="{FF2B5EF4-FFF2-40B4-BE49-F238E27FC236}">
                <a16:creationId xmlns:a16="http://schemas.microsoft.com/office/drawing/2014/main" id="{1DE76E40-9DC4-FE39-F64B-B205A7D2AC46}"/>
              </a:ext>
            </a:extLst>
          </p:cNvPr>
          <p:cNvPicPr>
            <a:picLocks noChangeAspect="1"/>
          </p:cNvPicPr>
          <p:nvPr/>
        </p:nvPicPr>
        <p:blipFill>
          <a:blip r:embed="rId6"/>
          <a:stretch>
            <a:fillRect/>
          </a:stretch>
        </p:blipFill>
        <p:spPr>
          <a:xfrm>
            <a:off x="3822700" y="1691640"/>
            <a:ext cx="4919980" cy="756920"/>
          </a:xfrm>
          <a:prstGeom prst="rect">
            <a:avLst/>
          </a:prstGeom>
        </p:spPr>
      </p:pic>
    </p:spTree>
    <p:extLst>
      <p:ext uri="{BB962C8B-B14F-4D97-AF65-F5344CB8AC3E}">
        <p14:creationId xmlns:p14="http://schemas.microsoft.com/office/powerpoint/2010/main" val="163610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7EF1156-C496-C225-DE19-04EC474E0E80}"/>
              </a:ext>
            </a:extLst>
          </p:cNvPr>
          <p:cNvPicPr>
            <a:picLocks noChangeAspect="1"/>
          </p:cNvPicPr>
          <p:nvPr/>
        </p:nvPicPr>
        <p:blipFill>
          <a:blip r:embed="rId3"/>
          <a:stretch>
            <a:fillRect/>
          </a:stretch>
        </p:blipFill>
        <p:spPr>
          <a:xfrm>
            <a:off x="5686520" y="5720894"/>
            <a:ext cx="930910" cy="502827"/>
          </a:xfrm>
          <a:prstGeom prst="rect">
            <a:avLst/>
          </a:prstGeom>
        </p:spPr>
      </p:pic>
      <p:pic>
        <p:nvPicPr>
          <p:cNvPr id="9" name="Picture 8" descr="A math equation with black text&#10;&#10;Description automatically generated">
            <a:extLst>
              <a:ext uri="{FF2B5EF4-FFF2-40B4-BE49-F238E27FC236}">
                <a16:creationId xmlns:a16="http://schemas.microsoft.com/office/drawing/2014/main" id="{03B99405-B690-34EA-4D8F-CEDB7895BF8A}"/>
              </a:ext>
            </a:extLst>
          </p:cNvPr>
          <p:cNvPicPr>
            <a:picLocks noChangeAspect="1"/>
          </p:cNvPicPr>
          <p:nvPr/>
        </p:nvPicPr>
        <p:blipFill>
          <a:blip r:embed="rId4"/>
          <a:stretch>
            <a:fillRect/>
          </a:stretch>
        </p:blipFill>
        <p:spPr>
          <a:xfrm>
            <a:off x="2421661" y="4312110"/>
            <a:ext cx="3157677" cy="730857"/>
          </a:xfrm>
          <a:prstGeom prst="rect">
            <a:avLst/>
          </a:prstGeom>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Analysis Significance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6324600" cy="5407660"/>
              </a:xfrm>
              <a:noFill/>
            </p:spPr>
            <p:txBody>
              <a:bodyPr>
                <a:normAutofit fontScale="92500" lnSpcReduction="10000"/>
              </a:bodyPr>
              <a:lstStyle/>
              <a:p>
                <a:pPr marL="0" indent="0">
                  <a:buSzPct val="80000"/>
                  <a:buNone/>
                  <a:tabLst>
                    <a:tab pos="1057275" algn="l"/>
                  </a:tabLst>
                </a:pPr>
                <a:r>
                  <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Reminder</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Define significance as Z</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0</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AMS by</a:t>
                </a: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Choose to use AMS instead of ubiquitous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ad>
                      <m:radPr>
                        <m:degHide m:val="on"/>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e>
                    </m:rad>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since s</a:t>
                </a:r>
                <a14:m>
                  <m:oMath xmlns:m="http://schemas.openxmlformats.org/officeDocument/2006/math">
                    <m:r>
                      <a:rPr lang="en-US" sz="2400" b="0" i="0"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r>
                      <a:rPr lang="en-US" sz="240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m:t>
                    </m:r>
                    <m:r>
                      <a:rPr lang="en-US" sz="2400" b="0" i="1" smtClean="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 does not hold!</a:t>
                </a:r>
              </a:p>
              <a:p>
                <a:pPr marL="0" indent="0">
                  <a:buSzPct val="80000"/>
                  <a:buNone/>
                  <a:tabLst>
                    <a:tab pos="1057275" algn="l"/>
                  </a:tabLst>
                </a:pPr>
                <a:endParaRPr lang="en-US" sz="2400" u="sng"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Can extract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ad>
                      <m:radPr>
                        <m:degHide m:val="on"/>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e>
                    </m:rad>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from AMS if s</a:t>
                </a:r>
                <a14:m>
                  <m:oMath xmlns:m="http://schemas.openxmlformats.org/officeDocument/2006/math">
                    <m:r>
                      <a:rPr lang="en-US" sz="240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r>
                      <a:rPr lang="en-US" sz="2400" i="1">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a:t>
                </a:r>
              </a:p>
              <a:p>
                <a:pPr marL="457200" indent="-457200">
                  <a:buSzPct val="80000"/>
                  <a:buFont typeface="+mj-lt"/>
                  <a:buAutoNum type="arabicPeriod"/>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Take significance defined in terms of the likelihood test statistic:</a:t>
                </a:r>
              </a:p>
              <a:p>
                <a:pPr marL="457200" indent="-457200">
                  <a:buSzPct val="80000"/>
                  <a:buFont typeface="+mj-lt"/>
                  <a:buAutoNum type="arabicPeriod"/>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0" indent="0">
                  <a:buSzPct val="80000"/>
                  <a:buNone/>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marL="457200" indent="-457200">
                  <a:buSzPct val="80000"/>
                  <a:buFont typeface="+mj-lt"/>
                  <a:buAutoNum type="arabicPeriod"/>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Assume nominal signal hypothesis (</a:t>
                </a:r>
                <a14:m>
                  <m:oMath xmlns:m="http://schemas.openxmlformats.org/officeDocument/2006/math">
                    <m:acc>
                      <m:accPr>
                        <m:chr m:val="̂"/>
                        <m:ctrlP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accPr>
                      <m:e>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𝜇</m:t>
                        </m:r>
                      </m:e>
                    </m:acc>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1), i.e., n ➞ s + b. Yields AMS.</a:t>
                </a:r>
              </a:p>
              <a:p>
                <a:pPr marL="457200" indent="-457200">
                  <a:buSzPct val="80000"/>
                  <a:buFont typeface="+mj-lt"/>
                  <a:buAutoNum type="arabicPeriod"/>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Expanding logarithm in </a:t>
                </a:r>
                <a14:m>
                  <m:oMath xmlns:m="http://schemas.openxmlformats.org/officeDocument/2006/math">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
                      <a:rPr lang="en-US" sz="24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oMath>
                </a14:m>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yields            .</a:t>
                </a:r>
              </a:p>
            </p:txBody>
          </p:sp>
        </mc:Choice>
        <mc:Fallback>
          <p:sp>
            <p:nvSpPr>
              <p:cNvPr id="3" name="Content Placeholder 2">
                <a:extLst>
                  <a:ext uri="{FF2B5EF4-FFF2-40B4-BE49-F238E27FC236}">
                    <a16:creationId xmlns:a16="http://schemas.microsoft.com/office/drawing/2014/main" id="{F3DD6389-2FF2-2360-AE22-616FEF573AD5}"/>
                  </a:ext>
                </a:extLst>
              </p:cNvPr>
              <p:cNvSpPr>
                <a:spLocks noGrp="1" noRot="1" noChangeAspect="1" noMove="1" noResize="1" noEditPoints="1" noAdjustHandles="1" noChangeArrowheads="1" noChangeShapeType="1" noTextEdit="1"/>
              </p:cNvSpPr>
              <p:nvPr>
                <p:ph idx="1"/>
              </p:nvPr>
            </p:nvSpPr>
            <p:spPr>
              <a:xfrm>
                <a:off x="838200" y="948690"/>
                <a:ext cx="6324600" cy="5407660"/>
              </a:xfrm>
              <a:blipFill>
                <a:blip r:embed="rId5"/>
                <a:stretch>
                  <a:fillRect l="-1205" t="-1639"/>
                </a:stretch>
              </a:blipFill>
            </p:spPr>
            <p:txBody>
              <a:bodyPr/>
              <a:lstStyle/>
              <a:p>
                <a:r>
                  <a:rPr lang="en-US">
                    <a:noFill/>
                  </a:rPr>
                  <a:t> </a:t>
                </a:r>
              </a:p>
            </p:txBody>
          </p:sp>
        </mc:Fallback>
      </mc:AlternateContent>
      <p:pic>
        <p:nvPicPr>
          <p:cNvPr id="7" name="Picture 6" descr="A black text with a white background&#10;&#10;Description automatically generated">
            <a:extLst>
              <a:ext uri="{FF2B5EF4-FFF2-40B4-BE49-F238E27FC236}">
                <a16:creationId xmlns:a16="http://schemas.microsoft.com/office/drawing/2014/main" id="{CB499E3A-1435-CE71-5088-52B94876929C}"/>
              </a:ext>
            </a:extLst>
          </p:cNvPr>
          <p:cNvPicPr>
            <a:picLocks noChangeAspect="1"/>
          </p:cNvPicPr>
          <p:nvPr/>
        </p:nvPicPr>
        <p:blipFill>
          <a:blip r:embed="rId6"/>
          <a:stretch>
            <a:fillRect/>
          </a:stretch>
        </p:blipFill>
        <p:spPr>
          <a:xfrm>
            <a:off x="2411937" y="1417443"/>
            <a:ext cx="3142720" cy="569923"/>
          </a:xfrm>
          <a:prstGeom prst="rect">
            <a:avLst/>
          </a:prstGeom>
        </p:spPr>
      </p:pic>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53</a:t>
            </a:fld>
            <a:endParaRPr lang="en-US"/>
          </a:p>
        </p:txBody>
      </p:sp>
      <p:pic>
        <p:nvPicPr>
          <p:cNvPr id="14" name="Picture 13" descr="A graph of a function&#10;&#10;Description automatically generated">
            <a:extLst>
              <a:ext uri="{FF2B5EF4-FFF2-40B4-BE49-F238E27FC236}">
                <a16:creationId xmlns:a16="http://schemas.microsoft.com/office/drawing/2014/main" id="{A6B88A5D-5D16-35B3-F203-4E0C72ED14AE}"/>
              </a:ext>
            </a:extLst>
          </p:cNvPr>
          <p:cNvPicPr>
            <a:picLocks noChangeAspect="1"/>
          </p:cNvPicPr>
          <p:nvPr/>
        </p:nvPicPr>
        <p:blipFill>
          <a:blip r:embed="rId7"/>
          <a:stretch>
            <a:fillRect/>
          </a:stretch>
        </p:blipFill>
        <p:spPr>
          <a:xfrm>
            <a:off x="7315200" y="992028"/>
            <a:ext cx="4885234" cy="4396711"/>
          </a:xfrm>
          <a:prstGeom prst="rect">
            <a:avLst/>
          </a:prstGeom>
        </p:spPr>
      </p:pic>
      <p:sp>
        <p:nvSpPr>
          <p:cNvPr id="16" name="Rectangle 15">
            <a:extLst>
              <a:ext uri="{FF2B5EF4-FFF2-40B4-BE49-F238E27FC236}">
                <a16:creationId xmlns:a16="http://schemas.microsoft.com/office/drawing/2014/main" id="{8069103C-6478-6717-6A62-A8D31104EE8F}"/>
              </a:ext>
            </a:extLst>
          </p:cNvPr>
          <p:cNvSpPr/>
          <p:nvPr/>
        </p:nvSpPr>
        <p:spPr>
          <a:xfrm>
            <a:off x="7402673" y="1117761"/>
            <a:ext cx="404674" cy="11458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CEF357E-0DF7-A4D0-B020-9249B6CD2CA1}"/>
              </a:ext>
            </a:extLst>
          </p:cNvPr>
          <p:cNvPicPr>
            <a:picLocks noChangeAspect="1"/>
          </p:cNvPicPr>
          <p:nvPr/>
        </p:nvPicPr>
        <p:blipFill>
          <a:blip r:embed="rId8"/>
          <a:stretch>
            <a:fillRect/>
          </a:stretch>
        </p:blipFill>
        <p:spPr>
          <a:xfrm rot="16200000">
            <a:off x="7449829" y="1367059"/>
            <a:ext cx="310363" cy="215586"/>
          </a:xfrm>
          <a:prstGeom prst="rect">
            <a:avLst/>
          </a:prstGeom>
        </p:spPr>
      </p:pic>
      <p:pic>
        <p:nvPicPr>
          <p:cNvPr id="17" name="Picture 16">
            <a:extLst>
              <a:ext uri="{FF2B5EF4-FFF2-40B4-BE49-F238E27FC236}">
                <a16:creationId xmlns:a16="http://schemas.microsoft.com/office/drawing/2014/main" id="{61F62CB2-71B5-1B8E-8743-810B0AA60974}"/>
              </a:ext>
            </a:extLst>
          </p:cNvPr>
          <p:cNvPicPr>
            <a:picLocks noChangeAspect="1"/>
          </p:cNvPicPr>
          <p:nvPr/>
        </p:nvPicPr>
        <p:blipFill rotWithShape="1">
          <a:blip r:embed="rId9"/>
          <a:srcRect t="-34392" b="-48513"/>
          <a:stretch/>
        </p:blipFill>
        <p:spPr>
          <a:xfrm>
            <a:off x="10832774" y="1310279"/>
            <a:ext cx="571956" cy="380416"/>
          </a:xfrm>
          <a:prstGeom prst="rect">
            <a:avLst/>
          </a:prstGeom>
          <a:solidFill>
            <a:schemeClr val="bg1"/>
          </a:solidFill>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844FF69-F184-7607-7D7C-E13C35CA9874}"/>
                  </a:ext>
                </a:extLst>
              </p:cNvPr>
              <p:cNvSpPr txBox="1"/>
              <p:nvPr/>
            </p:nvSpPr>
            <p:spPr>
              <a:xfrm>
                <a:off x="7875355" y="5225362"/>
                <a:ext cx="3883119" cy="856645"/>
              </a:xfrm>
              <a:prstGeom prst="rect">
                <a:avLst/>
              </a:prstGeom>
              <a:noFill/>
              <a:ln>
                <a:solidFill>
                  <a:schemeClr val="tx1"/>
                </a:solidFill>
              </a:ln>
            </p:spPr>
            <p:txBody>
              <a:bodyPr wrap="square" rtlCol="0">
                <a:spAutoFit/>
              </a:bodyPr>
              <a:lstStyle/>
              <a:p>
                <a:pPr algn="ctr"/>
                <a:r>
                  <a:rPr lang="en-US" sz="1600" dirty="0">
                    <a:latin typeface="CMU Serif Roman" panose="02000603000000000000" pitchFamily="2" charset="0"/>
                    <a:ea typeface="CMU Serif Roman" panose="02000603000000000000" pitchFamily="2" charset="0"/>
                    <a:cs typeface="CMU Serif Roman" panose="02000603000000000000" pitchFamily="2" charset="0"/>
                  </a:rPr>
                  <a:t>It is very clear that AMS is a much better estimation of significance than </a:t>
                </a:r>
                <a14:m>
                  <m:oMath xmlns:m="http://schemas.openxmlformats.org/officeDocument/2006/math">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𝑠</m:t>
                    </m:r>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m:t>
                    </m:r>
                    <m:rad>
                      <m:radPr>
                        <m:degHide m:val="on"/>
                        <m:ctrlP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ctrlPr>
                      </m:radPr>
                      <m:deg/>
                      <m:e>
                        <m:r>
                          <a:rPr lang="en-US" sz="1600" b="0" i="1" smtClean="0">
                            <a:solidFill>
                              <a:srgbClr val="0C2340"/>
                            </a:solidFill>
                            <a:latin typeface="Cambria Math" panose="02040503050406030204" pitchFamily="18" charset="0"/>
                            <a:ea typeface="CMU Serif Roman" panose="02000603000000000000" pitchFamily="2" charset="0"/>
                            <a:cs typeface="CMU Serif Roman" panose="02000603000000000000" pitchFamily="2" charset="0"/>
                          </a:rPr>
                          <m:t>𝑏</m:t>
                        </m:r>
                      </m:e>
                    </m:rad>
                  </m:oMath>
                </a14:m>
                <a:r>
                  <a:rPr lang="en-US" sz="1600" dirty="0">
                    <a:latin typeface="CMU Serif Roman" panose="02000603000000000000" pitchFamily="2" charset="0"/>
                    <a:ea typeface="CMU Serif Roman" panose="02000603000000000000" pitchFamily="2" charset="0"/>
                    <a:cs typeface="CMU Serif Roman" panose="02000603000000000000" pitchFamily="2" charset="0"/>
                  </a:rPr>
                  <a:t> when </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t>
                </a:r>
                <a14:m>
                  <m:oMath xmlns:m="http://schemas.openxmlformats.org/officeDocument/2006/math">
                    <m:r>
                      <a:rPr lang="en-US" sz="1600">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r>
                      <a:rPr lang="en-US" sz="1600" i="1">
                        <a:solidFill>
                          <a:srgbClr val="0C2340"/>
                        </a:solidFill>
                        <a:latin typeface="Cambria Math" panose="02040503050406030204" pitchFamily="18" charset="0"/>
                        <a:ea typeface="Cambria Math" panose="02040503050406030204" pitchFamily="18" charset="0"/>
                        <a:cs typeface="CMU Serif Roman" panose="02000603000000000000" pitchFamily="2" charset="0"/>
                      </a:rPr>
                      <m:t>≪ </m:t>
                    </m:r>
                  </m:oMath>
                </a14:m>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 does not hold.</a:t>
                </a:r>
                <a:endParaRPr lang="en-US" sz="1600"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18" name="TextBox 17">
                <a:extLst>
                  <a:ext uri="{FF2B5EF4-FFF2-40B4-BE49-F238E27FC236}">
                    <a16:creationId xmlns:a16="http://schemas.microsoft.com/office/drawing/2014/main" id="{4844FF69-F184-7607-7D7C-E13C35CA9874}"/>
                  </a:ext>
                </a:extLst>
              </p:cNvPr>
              <p:cNvSpPr txBox="1">
                <a:spLocks noRot="1" noChangeAspect="1" noMove="1" noResize="1" noEditPoints="1" noAdjustHandles="1" noChangeArrowheads="1" noChangeShapeType="1" noTextEdit="1"/>
              </p:cNvSpPr>
              <p:nvPr/>
            </p:nvSpPr>
            <p:spPr>
              <a:xfrm>
                <a:off x="7875355" y="5225362"/>
                <a:ext cx="3883119" cy="856645"/>
              </a:xfrm>
              <a:prstGeom prst="rect">
                <a:avLst/>
              </a:prstGeom>
              <a:blipFill>
                <a:blip r:embed="rId10"/>
                <a:stretch>
                  <a:fillRect t="-1429" b="-714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353551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Miscellaneous</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200" y="948690"/>
            <a:ext cx="10515600" cy="5228273"/>
          </a:xfrm>
        </p:spPr>
        <p:txBody>
          <a:bodyPr>
            <a:normAutofit/>
          </a:bodyPr>
          <a:lstStyle/>
          <a:p>
            <a:pPr>
              <a:lnSpc>
                <a:spcPct val="100000"/>
              </a:lnSpc>
              <a:spcBef>
                <a:spcPts val="1200"/>
              </a:spcBef>
              <a:spcAft>
                <a:spcPts val="600"/>
              </a:spcAft>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a:t>
            </a:r>
            <a:r>
              <a:rPr lang="en-US" sz="24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and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4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lvl="1">
              <a:lnSpc>
                <a:spcPct val="100000"/>
              </a:lnSpc>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lvl="1">
              <a:lnSpc>
                <a:spcPct val="100000"/>
              </a:lnSpc>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lvl="1">
              <a:lnSpc>
                <a:spcPct val="100000"/>
              </a:lnSpc>
              <a:spcBef>
                <a:spcPts val="1200"/>
              </a:spcBef>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For massless particles, E</a:t>
            </a:r>
            <a:r>
              <a:rPr lang="en-US" sz="20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a:t>
            </a:r>
            <a:r>
              <a:rPr lang="en-US" sz="2000" baseline="-25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lvl="1">
              <a:lnSpc>
                <a:spcPct val="100000"/>
              </a:lnSpc>
              <a:spcBef>
                <a:spcPts val="1200"/>
              </a:spcBef>
              <a:buSzPct val="80000"/>
              <a:tabLst>
                <a:tab pos="1057275" algn="l"/>
              </a:tabLst>
            </a:pP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a:t>
            </a:r>
          </a:p>
          <a:p>
            <a:pPr>
              <a:buSzPct val="80000"/>
              <a:tabLst>
                <a:tab pos="1057275" algn="l"/>
              </a:tabLst>
            </a:pP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Vacuum of LHC: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-10</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mbar</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B362426-EB1A-63CC-E57F-F8597DAC6CAF}"/>
              </a:ext>
            </a:extLst>
          </p:cNvPr>
          <p:cNvSpPr>
            <a:spLocks noGrp="1"/>
          </p:cNvSpPr>
          <p:nvPr>
            <p:ph type="sldNum" sz="quarter" idx="12"/>
          </p:nvPr>
        </p:nvSpPr>
        <p:spPr/>
        <p:txBody>
          <a:bodyPr/>
          <a:lstStyle/>
          <a:p>
            <a:fld id="{CA08304B-578E-B84D-8D62-C3895E12D406}" type="slidenum">
              <a:rPr lang="en-US" smtClean="0"/>
              <a:t>54</a:t>
            </a:fld>
            <a:endParaRPr lang="en-US"/>
          </a:p>
        </p:txBody>
      </p:sp>
      <p:pic>
        <p:nvPicPr>
          <p:cNvPr id="7" name="Picture 6">
            <a:extLst>
              <a:ext uri="{FF2B5EF4-FFF2-40B4-BE49-F238E27FC236}">
                <a16:creationId xmlns:a16="http://schemas.microsoft.com/office/drawing/2014/main" id="{A2E9A90E-10F6-ED86-93FB-FD3F8DF103C5}"/>
              </a:ext>
            </a:extLst>
          </p:cNvPr>
          <p:cNvPicPr>
            <a:picLocks noChangeAspect="1"/>
          </p:cNvPicPr>
          <p:nvPr/>
        </p:nvPicPr>
        <p:blipFill>
          <a:blip r:embed="rId3"/>
          <a:stretch>
            <a:fillRect/>
          </a:stretch>
        </p:blipFill>
        <p:spPr>
          <a:xfrm>
            <a:off x="1657350" y="1492622"/>
            <a:ext cx="1123950" cy="462487"/>
          </a:xfrm>
          <a:prstGeom prst="rect">
            <a:avLst/>
          </a:prstGeom>
        </p:spPr>
      </p:pic>
      <p:pic>
        <p:nvPicPr>
          <p:cNvPr id="8" name="Picture 7">
            <a:extLst>
              <a:ext uri="{FF2B5EF4-FFF2-40B4-BE49-F238E27FC236}">
                <a16:creationId xmlns:a16="http://schemas.microsoft.com/office/drawing/2014/main" id="{2EE56D4C-66CA-A18C-DB86-0EF09606282A}"/>
              </a:ext>
            </a:extLst>
          </p:cNvPr>
          <p:cNvPicPr>
            <a:picLocks noChangeAspect="1"/>
          </p:cNvPicPr>
          <p:nvPr/>
        </p:nvPicPr>
        <p:blipFill>
          <a:blip r:embed="rId4"/>
          <a:stretch>
            <a:fillRect/>
          </a:stretch>
        </p:blipFill>
        <p:spPr>
          <a:xfrm>
            <a:off x="1657350" y="1993209"/>
            <a:ext cx="1212850" cy="466049"/>
          </a:xfrm>
          <a:prstGeom prst="rect">
            <a:avLst/>
          </a:prstGeom>
        </p:spPr>
      </p:pic>
      <p:pic>
        <p:nvPicPr>
          <p:cNvPr id="9" name="Picture 8">
            <a:extLst>
              <a:ext uri="{FF2B5EF4-FFF2-40B4-BE49-F238E27FC236}">
                <a16:creationId xmlns:a16="http://schemas.microsoft.com/office/drawing/2014/main" id="{9B81791D-A01B-A110-8FD1-753708AB5409}"/>
              </a:ext>
            </a:extLst>
          </p:cNvPr>
          <p:cNvPicPr>
            <a:picLocks noChangeAspect="1"/>
          </p:cNvPicPr>
          <p:nvPr/>
        </p:nvPicPr>
        <p:blipFill>
          <a:blip r:embed="rId5"/>
          <a:stretch>
            <a:fillRect/>
          </a:stretch>
        </p:blipFill>
        <p:spPr>
          <a:xfrm>
            <a:off x="1158875" y="3372147"/>
            <a:ext cx="2584450" cy="329740"/>
          </a:xfrm>
          <a:prstGeom prst="rect">
            <a:avLst/>
          </a:prstGeom>
        </p:spPr>
      </p:pic>
    </p:spTree>
    <p:extLst>
      <p:ext uri="{BB962C8B-B14F-4D97-AF65-F5344CB8AC3E}">
        <p14:creationId xmlns:p14="http://schemas.microsoft.com/office/powerpoint/2010/main" val="2191758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machine&#10;&#10;Description automatically generated">
            <a:extLst>
              <a:ext uri="{FF2B5EF4-FFF2-40B4-BE49-F238E27FC236}">
                <a16:creationId xmlns:a16="http://schemas.microsoft.com/office/drawing/2014/main" id="{5AE0F313-EAEE-9BD1-1368-99FB4C2A8F44}"/>
              </a:ext>
            </a:extLst>
          </p:cNvPr>
          <p:cNvPicPr>
            <a:picLocks noChangeAspect="1"/>
          </p:cNvPicPr>
          <p:nvPr/>
        </p:nvPicPr>
        <p:blipFill>
          <a:blip r:embed="rId3"/>
          <a:stretch>
            <a:fillRect/>
          </a:stretch>
        </p:blipFill>
        <p:spPr>
          <a:xfrm>
            <a:off x="8639052" y="4657464"/>
            <a:ext cx="3154136" cy="2070897"/>
          </a:xfrm>
          <a:prstGeom prst="rect">
            <a:avLst/>
          </a:prstGeom>
          <a:effectLst>
            <a:softEdge rad="25400"/>
          </a:effectLst>
        </p:spPr>
      </p:pic>
      <p:pic>
        <p:nvPicPr>
          <p:cNvPr id="8" name="Picture 7" descr="Aerial view of a circular area&#10;&#10;Description automatically generated">
            <a:extLst>
              <a:ext uri="{FF2B5EF4-FFF2-40B4-BE49-F238E27FC236}">
                <a16:creationId xmlns:a16="http://schemas.microsoft.com/office/drawing/2014/main" id="{D456343B-A3FD-545D-5562-E635C86E7816}"/>
              </a:ext>
            </a:extLst>
          </p:cNvPr>
          <p:cNvPicPr>
            <a:picLocks noChangeAspect="1"/>
          </p:cNvPicPr>
          <p:nvPr/>
        </p:nvPicPr>
        <p:blipFill rotWithShape="1">
          <a:blip r:embed="rId4">
            <a:alphaModFix amt="90000"/>
          </a:blip>
          <a:srcRect t="29073"/>
          <a:stretch/>
        </p:blipFill>
        <p:spPr>
          <a:xfrm>
            <a:off x="-331711" y="-308758"/>
            <a:ext cx="12855421" cy="2541315"/>
          </a:xfrm>
          <a:prstGeom prst="rect">
            <a:avLst/>
          </a:prstGeom>
          <a:noFill/>
          <a:effectLst>
            <a:softEdge rad="127000"/>
          </a:effectLst>
        </p:spPr>
      </p:pic>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2803193" y="255751"/>
            <a:ext cx="6585612" cy="1212603"/>
          </a:xfrm>
          <a:effectLst>
            <a:outerShdw blurRad="50800" dist="38100" dir="2700000" algn="tl" rotWithShape="0">
              <a:srgbClr val="0C2340">
                <a:alpha val="40000"/>
              </a:srgbClr>
            </a:outerShdw>
          </a:effectLst>
        </p:spPr>
        <p:txBody>
          <a:bodyPr>
            <a:normAutofit/>
          </a:bodyPr>
          <a:lstStyle/>
          <a:p>
            <a:pPr algn="ctr"/>
            <a:r>
              <a:rPr lang="en-US" sz="3800" b="1" dirty="0">
                <a:ln w="0">
                  <a:solidFill>
                    <a:schemeClr val="accent1">
                      <a:shade val="15000"/>
                      <a:alpha val="20000"/>
                    </a:schemeClr>
                  </a:solidFill>
                </a:ln>
                <a:solidFill>
                  <a:srgbClr val="AE9142"/>
                </a:solidFill>
                <a:effectLst>
                  <a:outerShdw blurRad="50800" dist="38100" dir="2700000" algn="tl" rotWithShape="0">
                    <a:prstClr val="black">
                      <a:alpha val="40000"/>
                    </a:prstClr>
                  </a:outerShdw>
                </a:effectLst>
                <a:latin typeface="CMU Serif Roman" panose="02000603000000000000" pitchFamily="2" charset="0"/>
                <a:ea typeface="CMU Serif Roman" panose="02000603000000000000" pitchFamily="2" charset="0"/>
                <a:cs typeface="CMU Serif Roman" panose="02000603000000000000" pitchFamily="2" charset="0"/>
              </a:rPr>
              <a:t>  </a:t>
            </a: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The Large Hadron Collider</a:t>
            </a:r>
            <a:b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br>
            <a:r>
              <a:rPr lang="en-US" sz="3800" b="1" dirty="0">
                <a:ln w="0">
                  <a:solidFill>
                    <a:schemeClr val="accent1">
                      <a:shade val="15000"/>
                      <a:alpha val="20000"/>
                    </a:schemeClr>
                  </a:solidFill>
                </a:ln>
                <a:solidFill>
                  <a:srgbClr val="D39F10"/>
                </a:solidFill>
                <a:effectLst>
                  <a:outerShdw blurRad="50800" dist="38100" dir="2700000" algn="tl" rotWithShape="0">
                    <a:srgbClr val="0C2240">
                      <a:alpha val="40000"/>
                    </a:srgbClr>
                  </a:outerShdw>
                </a:effectLst>
                <a:latin typeface="CMU Serif Roman" panose="02000603000000000000" pitchFamily="2" charset="0"/>
                <a:ea typeface="CMU Serif Roman" panose="02000603000000000000" pitchFamily="2" charset="0"/>
                <a:cs typeface="CMU Serif Roman" panose="02000603000000000000" pitchFamily="2" charset="0"/>
              </a:rPr>
              <a:t>(LHC)</a:t>
            </a:r>
          </a:p>
        </p:txBody>
      </p:sp>
      <p:sp>
        <p:nvSpPr>
          <p:cNvPr id="10" name="Rectangle 9">
            <a:extLst>
              <a:ext uri="{FF2B5EF4-FFF2-40B4-BE49-F238E27FC236}">
                <a16:creationId xmlns:a16="http://schemas.microsoft.com/office/drawing/2014/main" id="{99C00948-4456-73B7-3DFE-5A6818F92BE2}"/>
              </a:ext>
            </a:extLst>
          </p:cNvPr>
          <p:cNvSpPr/>
          <p:nvPr/>
        </p:nvSpPr>
        <p:spPr>
          <a:xfrm>
            <a:off x="-101601" y="1258784"/>
            <a:ext cx="12453257" cy="1100450"/>
          </a:xfrm>
          <a:prstGeom prst="rect">
            <a:avLst/>
          </a:prstGeom>
          <a:gradFill flip="none" rotWithShape="1">
            <a:gsLst>
              <a:gs pos="54000">
                <a:srgbClr val="FBF9F6"/>
              </a:gs>
              <a:gs pos="0">
                <a:schemeClr val="bg1">
                  <a:alpha val="0"/>
                </a:schemeClr>
              </a:gs>
              <a:gs pos="100000">
                <a:schemeClr val="bg1"/>
              </a:gs>
              <a:gs pos="30000">
                <a:srgbClr val="FBF9F6">
                  <a:alpha val="65016"/>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838199" y="2061030"/>
            <a:ext cx="7284413" cy="4304144"/>
          </a:xfrm>
        </p:spPr>
        <p:txBody>
          <a:bodyPr>
            <a:normAutofit lnSpcReduction="10000"/>
          </a:bodyPr>
          <a:lstStyle/>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is the world’s largest particle accelerator, located on the border of France and Switzerland.</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It is 27 km in circumference and operates at a center-of-mass energy of 13.6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TeV</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LHC can achieve a nominal instantaneous luminosity of 10</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33</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cm</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-2</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s</a:t>
            </a:r>
            <a:r>
              <a:rPr lang="en-US" sz="2400" baseline="30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-1</a:t>
            </a: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colliding proton beams at a frequency of 40 </a:t>
            </a:r>
            <a:r>
              <a:rPr lang="en-US" sz="24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MHz.</a:t>
            </a:r>
            <a:endPar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Superconducting dipole and quadrupole magnets bend and squeeze the proton beams, respectively. </a:t>
            </a:r>
          </a:p>
          <a:p>
            <a:pPr>
              <a:buSzPct val="80000"/>
              <a:tabLst>
                <a:tab pos="1057275" algn="l"/>
              </a:tabLst>
            </a:pPr>
            <a:r>
              <a:rPr lang="en-US" sz="24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Four detectors along beamline:</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General purpose: CMS and ATLAS</a:t>
            </a:r>
          </a:p>
          <a:p>
            <a:pPr lvl="1">
              <a:buSzPct val="80000"/>
              <a:tabLst>
                <a:tab pos="1057275" algn="l"/>
              </a:tabLst>
            </a:pPr>
            <a:r>
              <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Specialized: ALICE and </a:t>
            </a:r>
            <a:r>
              <a:rPr lang="en-US" sz="2000" dirty="0" err="1">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LHCb</a:t>
            </a:r>
            <a:endParaRPr lang="en-US" sz="2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12" name="Picture 11" descr="A close-up of a round metal object&#10;&#10;Description automatically generated">
            <a:extLst>
              <a:ext uri="{FF2B5EF4-FFF2-40B4-BE49-F238E27FC236}">
                <a16:creationId xmlns:a16="http://schemas.microsoft.com/office/drawing/2014/main" id="{662B6F0A-5401-B63A-6E18-8CF5F617C8D0}"/>
              </a:ext>
            </a:extLst>
          </p:cNvPr>
          <p:cNvPicPr>
            <a:picLocks noChangeAspect="1"/>
          </p:cNvPicPr>
          <p:nvPr/>
        </p:nvPicPr>
        <p:blipFill>
          <a:blip r:embed="rId5"/>
          <a:stretch>
            <a:fillRect/>
          </a:stretch>
        </p:blipFill>
        <p:spPr>
          <a:xfrm>
            <a:off x="8639052" y="1992924"/>
            <a:ext cx="3154136" cy="2105947"/>
          </a:xfrm>
          <a:prstGeom prst="rect">
            <a:avLst/>
          </a:prstGeom>
          <a:effectLst>
            <a:softEdge rad="25400"/>
          </a:effectLst>
        </p:spPr>
      </p:pic>
      <p:sp>
        <p:nvSpPr>
          <p:cNvPr id="15" name="TextBox 14">
            <a:extLst>
              <a:ext uri="{FF2B5EF4-FFF2-40B4-BE49-F238E27FC236}">
                <a16:creationId xmlns:a16="http://schemas.microsoft.com/office/drawing/2014/main" id="{E6E7EC42-75BC-CA7F-E0C9-E3B30CDA738E}"/>
              </a:ext>
            </a:extLst>
          </p:cNvPr>
          <p:cNvSpPr txBox="1"/>
          <p:nvPr/>
        </p:nvSpPr>
        <p:spPr>
          <a:xfrm>
            <a:off x="8713396" y="4131371"/>
            <a:ext cx="3005448" cy="461665"/>
          </a:xfrm>
          <a:prstGeom prst="rect">
            <a:avLst/>
          </a:prstGeom>
          <a:noFill/>
        </p:spPr>
        <p:txBody>
          <a:bodyPr wrap="square" rtlCol="0" anchor="ctr">
            <a:spAutoFit/>
          </a:bodyPr>
          <a:lstStyle/>
          <a:p>
            <a:pPr algn="ctr"/>
            <a:r>
              <a:rPr lang="en-US" sz="1200" u="sng" dirty="0">
                <a:latin typeface="CMU Serif Roman" panose="02000603000000000000" pitchFamily="2" charset="0"/>
                <a:ea typeface="CMU Serif Roman" panose="02000603000000000000" pitchFamily="2" charset="0"/>
                <a:cs typeface="CMU Serif Roman" panose="02000603000000000000" pitchFamily="2" charset="0"/>
              </a:rPr>
              <a:t>Above</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dipole magnets.</a:t>
            </a:r>
          </a:p>
          <a:p>
            <a:r>
              <a:rPr lang="en-US" sz="12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200" dirty="0">
                <a:latin typeface="CMU Serif Roman" panose="02000603000000000000" pitchFamily="2" charset="0"/>
                <a:ea typeface="CMU Serif Roman" panose="02000603000000000000" pitchFamily="2" charset="0"/>
                <a:cs typeface="CMU Serif Roman" panose="02000603000000000000" pitchFamily="2" charset="0"/>
              </a:rPr>
              <a:t>: Slice of LHC quadrupole magnets</a:t>
            </a:r>
          </a:p>
        </p:txBody>
      </p:sp>
      <p:sp>
        <p:nvSpPr>
          <p:cNvPr id="4" name="Slide Number Placeholder 3">
            <a:extLst>
              <a:ext uri="{FF2B5EF4-FFF2-40B4-BE49-F238E27FC236}">
                <a16:creationId xmlns:a16="http://schemas.microsoft.com/office/drawing/2014/main" id="{EFBBCC2A-58C3-A944-8552-8A445277466D}"/>
              </a:ext>
            </a:extLst>
          </p:cNvPr>
          <p:cNvSpPr>
            <a:spLocks noGrp="1"/>
          </p:cNvSpPr>
          <p:nvPr>
            <p:ph type="sldNum" sz="quarter" idx="12"/>
          </p:nvPr>
        </p:nvSpPr>
        <p:spPr>
          <a:xfrm>
            <a:off x="322887" y="6363236"/>
            <a:ext cx="515312" cy="365125"/>
          </a:xfrm>
        </p:spPr>
        <p:txBody>
          <a:bodyPr/>
          <a:lstStyle/>
          <a:p>
            <a:fld id="{CA08304B-578E-B84D-8D62-C3895E12D406}" type="slidenum">
              <a:rPr lang="en-US" smtClean="0"/>
              <a:t>6</a:t>
            </a:fld>
            <a:endParaRPr lang="en-US"/>
          </a:p>
        </p:txBody>
      </p:sp>
    </p:spTree>
    <p:extLst>
      <p:ext uri="{BB962C8B-B14F-4D97-AF65-F5344CB8AC3E}">
        <p14:creationId xmlns:p14="http://schemas.microsoft.com/office/powerpoint/2010/main" val="435682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Compact Muon Solenoid (CMS)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building&#10;&#10;Description automatically generated">
            <a:extLst>
              <a:ext uri="{FF2B5EF4-FFF2-40B4-BE49-F238E27FC236}">
                <a16:creationId xmlns:a16="http://schemas.microsoft.com/office/drawing/2014/main" id="{540877E8-1EEA-BDC1-0F88-170C526B2EA4}"/>
              </a:ext>
            </a:extLst>
          </p:cNvPr>
          <p:cNvPicPr>
            <a:picLocks noChangeAspect="1"/>
          </p:cNvPicPr>
          <p:nvPr/>
        </p:nvPicPr>
        <p:blipFill rotWithShape="1">
          <a:blip r:embed="rId3"/>
          <a:srcRect r="17321"/>
          <a:stretch/>
        </p:blipFill>
        <p:spPr>
          <a:xfrm>
            <a:off x="5308601" y="812621"/>
            <a:ext cx="6883400" cy="5730377"/>
          </a:xfrm>
          <a:prstGeom prst="rect">
            <a:avLst/>
          </a:prstGeom>
        </p:spPr>
      </p:pic>
      <p:sp>
        <p:nvSpPr>
          <p:cNvPr id="5" name="Slide Number Placeholder 4">
            <a:extLst>
              <a:ext uri="{FF2B5EF4-FFF2-40B4-BE49-F238E27FC236}">
                <a16:creationId xmlns:a16="http://schemas.microsoft.com/office/drawing/2014/main" id="{9E7A86BA-0C61-7A16-17B5-FDE669EB3085}"/>
              </a:ext>
            </a:extLst>
          </p:cNvPr>
          <p:cNvSpPr>
            <a:spLocks noGrp="1"/>
          </p:cNvSpPr>
          <p:nvPr>
            <p:ph type="sldNum" sz="quarter" idx="12"/>
          </p:nvPr>
        </p:nvSpPr>
        <p:spPr>
          <a:xfrm>
            <a:off x="8610600" y="6470650"/>
            <a:ext cx="2743200" cy="365125"/>
          </a:xfrm>
        </p:spPr>
        <p:txBody>
          <a:bodyPr/>
          <a:lstStyle/>
          <a:p>
            <a:fld id="{CA08304B-578E-B84D-8D62-C3895E12D406}" type="slidenum">
              <a:rPr lang="en-US" smtClean="0"/>
              <a:t>7</a:t>
            </a:fld>
            <a:endParaRPr lang="en-US"/>
          </a:p>
        </p:txBody>
      </p:sp>
      <p:sp>
        <p:nvSpPr>
          <p:cNvPr id="10" name="Content Placeholder 2">
            <a:extLst>
              <a:ext uri="{FF2B5EF4-FFF2-40B4-BE49-F238E27FC236}">
                <a16:creationId xmlns:a16="http://schemas.microsoft.com/office/drawing/2014/main" id="{36D2F72C-80F1-9B10-F3A9-95FC616B799C}"/>
              </a:ext>
            </a:extLst>
          </p:cNvPr>
          <p:cNvSpPr txBox="1">
            <a:spLocks/>
          </p:cNvSpPr>
          <p:nvPr/>
        </p:nvSpPr>
        <p:spPr>
          <a:xfrm>
            <a:off x="165100" y="1030947"/>
            <a:ext cx="5664200" cy="5592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Silicon tracker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Solid-state pixel and strip detectors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charged particle tracks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Electromagnetic calorimeter (ECAL)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Homogenous detector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Consists of 75,000 PbWO</a:t>
            </a:r>
            <a:r>
              <a:rPr lang="en-US" sz="1600" baseline="-250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4</a:t>
            </a: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crystals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electromagnetically interacting particle showers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Hadronic calorimeter (HCAL)</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Sampling calorimeter</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Layers of plastic scintillator and brass absorbers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neutral and charged hadrons</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Solenoid Magnet</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Bends charged particles to measure momentum and sign of charge</a:t>
            </a:r>
          </a:p>
          <a:p>
            <a:pPr>
              <a:buSzPct val="80000"/>
              <a:tabLst>
                <a:tab pos="1057275" algn="l"/>
              </a:tabLst>
            </a:pPr>
            <a:r>
              <a:rPr lang="en-US" sz="24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Muon chambers</a:t>
            </a:r>
          </a:p>
          <a:p>
            <a:pPr lvl="1">
              <a:buSzPct val="80000"/>
              <a:tabLst>
                <a:tab pos="1057275" algn="l"/>
              </a:tabLst>
            </a:pPr>
            <a:r>
              <a:rPr lang="en-US" sz="16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Detects muons</a:t>
            </a:r>
          </a:p>
        </p:txBody>
      </p:sp>
    </p:spTree>
    <p:extLst>
      <p:ext uri="{BB962C8B-B14F-4D97-AF65-F5344CB8AC3E}">
        <p14:creationId xmlns:p14="http://schemas.microsoft.com/office/powerpoint/2010/main" val="1314969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810-3055-6C6C-CCE8-540BA6F58A8D}"/>
              </a:ext>
            </a:extLst>
          </p:cNvPr>
          <p:cNvSpPr>
            <a:spLocks noGrp="1"/>
          </p:cNvSpPr>
          <p:nvPr>
            <p:ph type="title"/>
          </p:nvPr>
        </p:nvSpPr>
        <p:spPr>
          <a:xfrm>
            <a:off x="838200" y="125095"/>
            <a:ext cx="10515600" cy="675005"/>
          </a:xfrm>
        </p:spPr>
        <p:txBody>
          <a:bodyPr>
            <a:normAutofit/>
          </a:bodyPr>
          <a:lstStyle/>
          <a:p>
            <a:r>
              <a:rPr lang="en-US" sz="38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  Technical Contributions (Part 1)</a:t>
            </a:r>
          </a:p>
        </p:txBody>
      </p:sp>
      <p:sp>
        <p:nvSpPr>
          <p:cNvPr id="3" name="Content Placeholder 2">
            <a:extLst>
              <a:ext uri="{FF2B5EF4-FFF2-40B4-BE49-F238E27FC236}">
                <a16:creationId xmlns:a16="http://schemas.microsoft.com/office/drawing/2014/main" id="{F3DD6389-2FF2-2360-AE22-616FEF573AD5}"/>
              </a:ext>
            </a:extLst>
          </p:cNvPr>
          <p:cNvSpPr>
            <a:spLocks noGrp="1"/>
          </p:cNvSpPr>
          <p:nvPr>
            <p:ph idx="1"/>
          </p:nvPr>
        </p:nvSpPr>
        <p:spPr>
          <a:xfrm>
            <a:off x="696000" y="3009197"/>
            <a:ext cx="7858336" cy="1816998"/>
          </a:xfrm>
        </p:spPr>
        <p:txBody>
          <a:bodyPr anchor="ctr">
            <a:normAutofit/>
          </a:bodyPr>
          <a:lstStyle/>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I’ve been working on running systems tests for new suite of on/off-detector readout hardware.</a:t>
            </a:r>
          </a:p>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Developing high-level software for executing commands on hardware</a:t>
            </a:r>
          </a:p>
          <a:p>
            <a:pPr>
              <a:lnSpc>
                <a:spcPct val="120000"/>
              </a:lnSpc>
              <a:spcBef>
                <a:spcPts val="400"/>
              </a:spcBef>
              <a:buSzPct val="80000"/>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Involved in 2023 test beam and analysis</a:t>
            </a:r>
          </a:p>
        </p:txBody>
      </p:sp>
      <p:cxnSp>
        <p:nvCxnSpPr>
          <p:cNvPr id="4" name="Straight Connector 3">
            <a:extLst>
              <a:ext uri="{FF2B5EF4-FFF2-40B4-BE49-F238E27FC236}">
                <a16:creationId xmlns:a16="http://schemas.microsoft.com/office/drawing/2014/main" id="{F2B819A0-1E3E-9324-260B-0AAA65E34DC5}"/>
              </a:ext>
            </a:extLst>
          </p:cNvPr>
          <p:cNvCxnSpPr/>
          <p:nvPr/>
        </p:nvCxnSpPr>
        <p:spPr>
          <a:xfrm>
            <a:off x="696000" y="717684"/>
            <a:ext cx="10800000"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F32DC1C-D237-30D0-DE3A-79489664323B}"/>
              </a:ext>
            </a:extLst>
          </p:cNvPr>
          <p:cNvGrpSpPr/>
          <p:nvPr/>
        </p:nvGrpSpPr>
        <p:grpSpPr>
          <a:xfrm>
            <a:off x="1348297" y="4714434"/>
            <a:ext cx="9495406" cy="2172117"/>
            <a:chOff x="1507630" y="4644990"/>
            <a:chExt cx="8913906" cy="2177829"/>
          </a:xfrm>
        </p:grpSpPr>
        <p:pic>
          <p:nvPicPr>
            <p:cNvPr id="11" name="Picture 10" descr="A diagram of a computer hardware&#10;&#10;Description automatically generated">
              <a:extLst>
                <a:ext uri="{FF2B5EF4-FFF2-40B4-BE49-F238E27FC236}">
                  <a16:creationId xmlns:a16="http://schemas.microsoft.com/office/drawing/2014/main" id="{DD638653-FB4B-AADD-A4F6-D41C91990DD5}"/>
                </a:ext>
              </a:extLst>
            </p:cNvPr>
            <p:cNvPicPr>
              <a:picLocks noChangeAspect="1"/>
            </p:cNvPicPr>
            <p:nvPr/>
          </p:nvPicPr>
          <p:blipFill>
            <a:blip r:embed="rId3"/>
            <a:stretch>
              <a:fillRect/>
            </a:stretch>
          </p:blipFill>
          <p:spPr>
            <a:xfrm>
              <a:off x="1507630" y="4644990"/>
              <a:ext cx="8913906" cy="2177829"/>
            </a:xfrm>
            <a:prstGeom prst="rect">
              <a:avLst/>
            </a:prstGeom>
          </p:spPr>
        </p:pic>
        <p:sp>
          <p:nvSpPr>
            <p:cNvPr id="12" name="TextBox 11">
              <a:extLst>
                <a:ext uri="{FF2B5EF4-FFF2-40B4-BE49-F238E27FC236}">
                  <a16:creationId xmlns:a16="http://schemas.microsoft.com/office/drawing/2014/main" id="{2BEEBA5C-3EB7-2518-DE45-3AB6208EA416}"/>
                </a:ext>
              </a:extLst>
            </p:cNvPr>
            <p:cNvSpPr txBox="1"/>
            <p:nvPr/>
          </p:nvSpPr>
          <p:spPr>
            <a:xfrm>
              <a:off x="9115548" y="6450074"/>
              <a:ext cx="1274548" cy="329116"/>
            </a:xfrm>
            <a:prstGeom prst="rect">
              <a:avLst/>
            </a:prstGeom>
            <a:noFill/>
          </p:spPr>
          <p:txBody>
            <a:bodyPr wrap="square" rtlCol="0" anchor="ctr">
              <a:spAutoFit/>
            </a:bodyPr>
            <a:lstStyle/>
            <a:p>
              <a:pPr algn="ctr"/>
              <a:r>
                <a:rPr lang="en-US" sz="1000" dirty="0">
                  <a:latin typeface="CMU Serif Roman" panose="02000603000000000000" pitchFamily="2" charset="0"/>
                  <a:ea typeface="CMU Serif Roman" panose="02000603000000000000" pitchFamily="2" charset="0"/>
                  <a:cs typeface="CMU Serif Roman" panose="02000603000000000000" pitchFamily="2" charset="0"/>
                </a:rPr>
                <a:t>FPGA &amp; ELM</a:t>
              </a:r>
            </a:p>
          </p:txBody>
        </p:sp>
      </p:grpSp>
      <p:grpSp>
        <p:nvGrpSpPr>
          <p:cNvPr id="7" name="Group 6">
            <a:extLst>
              <a:ext uri="{FF2B5EF4-FFF2-40B4-BE49-F238E27FC236}">
                <a16:creationId xmlns:a16="http://schemas.microsoft.com/office/drawing/2014/main" id="{D8441DA8-16BD-0121-FB9F-E13931FD786E}"/>
              </a:ext>
            </a:extLst>
          </p:cNvPr>
          <p:cNvGrpSpPr/>
          <p:nvPr/>
        </p:nvGrpSpPr>
        <p:grpSpPr>
          <a:xfrm>
            <a:off x="8451115" y="2132053"/>
            <a:ext cx="3360500" cy="2423387"/>
            <a:chOff x="8444468" y="4396705"/>
            <a:chExt cx="3239598" cy="2336200"/>
          </a:xfrm>
        </p:grpSpPr>
        <p:sp>
          <p:nvSpPr>
            <p:cNvPr id="21" name="Can 20">
              <a:extLst>
                <a:ext uri="{FF2B5EF4-FFF2-40B4-BE49-F238E27FC236}">
                  <a16:creationId xmlns:a16="http://schemas.microsoft.com/office/drawing/2014/main" id="{434C398B-2CDC-E848-714B-D466CE88EE49}"/>
                </a:ext>
              </a:extLst>
            </p:cNvPr>
            <p:cNvSpPr/>
            <p:nvPr/>
          </p:nvSpPr>
          <p:spPr>
            <a:xfrm>
              <a:off x="9340632" y="6454044"/>
              <a:ext cx="646518" cy="278861"/>
            </a:xfrm>
            <a:prstGeom prst="can">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APD</a:t>
              </a:r>
            </a:p>
          </p:txBody>
        </p:sp>
        <p:grpSp>
          <p:nvGrpSpPr>
            <p:cNvPr id="6" name="Group 5">
              <a:extLst>
                <a:ext uri="{FF2B5EF4-FFF2-40B4-BE49-F238E27FC236}">
                  <a16:creationId xmlns:a16="http://schemas.microsoft.com/office/drawing/2014/main" id="{CFBBDD23-70DA-D5FA-C11E-8BB1E66AB010}"/>
                </a:ext>
              </a:extLst>
            </p:cNvPr>
            <p:cNvGrpSpPr/>
            <p:nvPr/>
          </p:nvGrpSpPr>
          <p:grpSpPr>
            <a:xfrm>
              <a:off x="8444468" y="4396705"/>
              <a:ext cx="3239598" cy="2300547"/>
              <a:chOff x="8444468" y="4396705"/>
              <a:chExt cx="3239598" cy="2300547"/>
            </a:xfrm>
          </p:grpSpPr>
          <p:sp>
            <p:nvSpPr>
              <p:cNvPr id="25" name="Freeform 24">
                <a:extLst>
                  <a:ext uri="{FF2B5EF4-FFF2-40B4-BE49-F238E27FC236}">
                    <a16:creationId xmlns:a16="http://schemas.microsoft.com/office/drawing/2014/main" id="{D3D6CFF2-AB8B-76E5-11F7-15A45BB0E069}"/>
                  </a:ext>
                </a:extLst>
              </p:cNvPr>
              <p:cNvSpPr/>
              <p:nvPr/>
            </p:nvSpPr>
            <p:spPr>
              <a:xfrm>
                <a:off x="8991600" y="5997388"/>
                <a:ext cx="1541929" cy="340659"/>
              </a:xfrm>
              <a:custGeom>
                <a:avLst/>
                <a:gdLst>
                  <a:gd name="connsiteX0" fmla="*/ 0 w 1541929"/>
                  <a:gd name="connsiteY0" fmla="*/ 340659 h 340659"/>
                  <a:gd name="connsiteX1" fmla="*/ 1192306 w 1541929"/>
                  <a:gd name="connsiteY1" fmla="*/ 340659 h 340659"/>
                  <a:gd name="connsiteX2" fmla="*/ 1541929 w 1541929"/>
                  <a:gd name="connsiteY2" fmla="*/ 0 h 340659"/>
                  <a:gd name="connsiteX3" fmla="*/ 394447 w 1541929"/>
                  <a:gd name="connsiteY3" fmla="*/ 0 h 340659"/>
                  <a:gd name="connsiteX4" fmla="*/ 0 w 1541929"/>
                  <a:gd name="connsiteY4" fmla="*/ 340659 h 340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929" h="340659">
                    <a:moveTo>
                      <a:pt x="0" y="340659"/>
                    </a:moveTo>
                    <a:lnTo>
                      <a:pt x="1192306" y="340659"/>
                    </a:lnTo>
                    <a:lnTo>
                      <a:pt x="1541929" y="0"/>
                    </a:lnTo>
                    <a:lnTo>
                      <a:pt x="394447" y="0"/>
                    </a:lnTo>
                    <a:lnTo>
                      <a:pt x="0" y="340659"/>
                    </a:lnTo>
                    <a:close/>
                  </a:path>
                </a:pathLst>
              </a:cu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C001939-61D6-BFE6-E022-4A4AD26C3642}"/>
                  </a:ext>
                </a:extLst>
              </p:cNvPr>
              <p:cNvGrpSpPr/>
              <p:nvPr/>
            </p:nvGrpSpPr>
            <p:grpSpPr>
              <a:xfrm>
                <a:off x="8973669" y="4957482"/>
                <a:ext cx="1524000" cy="1332294"/>
                <a:chOff x="8982634" y="5262282"/>
                <a:chExt cx="1524000" cy="1332294"/>
              </a:xfrm>
            </p:grpSpPr>
            <p:sp>
              <p:nvSpPr>
                <p:cNvPr id="17" name="Rectangle 16">
                  <a:extLst>
                    <a:ext uri="{FF2B5EF4-FFF2-40B4-BE49-F238E27FC236}">
                      <a16:creationId xmlns:a16="http://schemas.microsoft.com/office/drawing/2014/main" id="{28D283A0-5448-340A-DF2D-69F48E2BD89A}"/>
                    </a:ext>
                  </a:extLst>
                </p:cNvPr>
                <p:cNvSpPr/>
                <p:nvPr/>
              </p:nvSpPr>
              <p:spPr>
                <a:xfrm>
                  <a:off x="9342219" y="5279104"/>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0D1456-B324-7736-ABB4-6F31E3C410C2}"/>
                    </a:ext>
                  </a:extLst>
                </p:cNvPr>
                <p:cNvSpPr/>
                <p:nvPr/>
              </p:nvSpPr>
              <p:spPr>
                <a:xfrm>
                  <a:off x="9287373" y="5330181"/>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78B0903-5448-936F-A76C-88BA6C179E41}"/>
                    </a:ext>
                  </a:extLst>
                </p:cNvPr>
                <p:cNvSpPr/>
                <p:nvPr/>
              </p:nvSpPr>
              <p:spPr>
                <a:xfrm>
                  <a:off x="9214597" y="5391646"/>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3DA57A-3B06-A765-9465-907AB16AB0AE}"/>
                    </a:ext>
                  </a:extLst>
                </p:cNvPr>
                <p:cNvSpPr/>
                <p:nvPr/>
              </p:nvSpPr>
              <p:spPr>
                <a:xfrm>
                  <a:off x="9132856" y="5453111"/>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DC7E04-2B10-F049-C6EB-6B343D032A1C}"/>
                    </a:ext>
                  </a:extLst>
                </p:cNvPr>
                <p:cNvSpPr/>
                <p:nvPr/>
              </p:nvSpPr>
              <p:spPr>
                <a:xfrm>
                  <a:off x="9051115" y="5514576"/>
                  <a:ext cx="1080000" cy="1080000"/>
                </a:xfrm>
                <a:prstGeom prst="rect">
                  <a:avLst/>
                </a:prstGeom>
                <a:solidFill>
                  <a:srgbClr val="FFC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VFE</a:t>
                  </a:r>
                </a:p>
              </p:txBody>
            </p:sp>
            <p:sp>
              <p:nvSpPr>
                <p:cNvPr id="19" name="Freeform 18">
                  <a:extLst>
                    <a:ext uri="{FF2B5EF4-FFF2-40B4-BE49-F238E27FC236}">
                      <a16:creationId xmlns:a16="http://schemas.microsoft.com/office/drawing/2014/main" id="{E2A4C6BA-0286-65B6-CD9D-2C553FDCB9A0}"/>
                    </a:ext>
                  </a:extLst>
                </p:cNvPr>
                <p:cNvSpPr/>
                <p:nvPr/>
              </p:nvSpPr>
              <p:spPr>
                <a:xfrm>
                  <a:off x="8982634" y="5262282"/>
                  <a:ext cx="1524000" cy="268942"/>
                </a:xfrm>
                <a:custGeom>
                  <a:avLst/>
                  <a:gdLst>
                    <a:gd name="connsiteX0" fmla="*/ 0 w 1470212"/>
                    <a:gd name="connsiteY0" fmla="*/ 268942 h 268942"/>
                    <a:gd name="connsiteX1" fmla="*/ 376518 w 1470212"/>
                    <a:gd name="connsiteY1" fmla="*/ 0 h 268942"/>
                    <a:gd name="connsiteX2" fmla="*/ 1470212 w 1470212"/>
                    <a:gd name="connsiteY2" fmla="*/ 0 h 268942"/>
                    <a:gd name="connsiteX3" fmla="*/ 1272989 w 1470212"/>
                    <a:gd name="connsiteY3" fmla="*/ 268942 h 268942"/>
                    <a:gd name="connsiteX4" fmla="*/ 0 w 1470212"/>
                    <a:gd name="connsiteY4" fmla="*/ 268942 h 268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212" h="268942">
                      <a:moveTo>
                        <a:pt x="0" y="268942"/>
                      </a:moveTo>
                      <a:lnTo>
                        <a:pt x="376518" y="0"/>
                      </a:lnTo>
                      <a:lnTo>
                        <a:pt x="1470212" y="0"/>
                      </a:lnTo>
                      <a:lnTo>
                        <a:pt x="1272989" y="268942"/>
                      </a:lnTo>
                      <a:lnTo>
                        <a:pt x="0" y="268942"/>
                      </a:lnTo>
                      <a:close/>
                    </a:path>
                  </a:pathLst>
                </a:custGeom>
                <a:solidFill>
                  <a:srgbClr val="D4F2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  FE</a:t>
                  </a:r>
                </a:p>
              </p:txBody>
            </p:sp>
          </p:grpSp>
          <p:cxnSp>
            <p:nvCxnSpPr>
              <p:cNvPr id="27" name="Straight Connector 26">
                <a:extLst>
                  <a:ext uri="{FF2B5EF4-FFF2-40B4-BE49-F238E27FC236}">
                    <a16:creationId xmlns:a16="http://schemas.microsoft.com/office/drawing/2014/main" id="{B4375CDF-8AA3-4CC6-62FB-FACE7F984BC1}"/>
                  </a:ext>
                </a:extLst>
              </p:cNvPr>
              <p:cNvCxnSpPr>
                <a:cxnSpLocks/>
                <a:stCxn id="21" idx="0"/>
              </p:cNvCxnSpPr>
              <p:nvPr/>
            </p:nvCxnSpPr>
            <p:spPr>
              <a:xfrm flipV="1">
                <a:off x="9663891" y="6351241"/>
                <a:ext cx="0" cy="172518"/>
              </a:xfrm>
              <a:prstGeom prst="line">
                <a:avLst/>
              </a:prstGeom>
              <a:ln w="19050">
                <a:solidFill>
                  <a:srgbClr val="0C2240"/>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8E927CF-3A08-3326-3FDE-417ED8AB045F}"/>
                  </a:ext>
                </a:extLst>
              </p:cNvPr>
              <p:cNvSpPr/>
              <p:nvPr/>
            </p:nvSpPr>
            <p:spPr>
              <a:xfrm>
                <a:off x="10590371" y="4579723"/>
                <a:ext cx="1093695" cy="906445"/>
              </a:xfrm>
              <a:prstGeom prst="rect">
                <a:avLst/>
              </a:prstGeom>
              <a:solidFill>
                <a:srgbClr val="54C1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C2240"/>
                    </a:solidFill>
                    <a:latin typeface="CMU Serif Roman" panose="02000603000000000000" pitchFamily="2" charset="0"/>
                    <a:ea typeface="CMU Serif Roman" panose="02000603000000000000" pitchFamily="2" charset="0"/>
                    <a:cs typeface="CMU Serif Roman" panose="02000603000000000000" pitchFamily="2" charset="0"/>
                  </a:rPr>
                  <a:t>BCP           </a:t>
                </a:r>
              </a:p>
            </p:txBody>
          </p:sp>
          <p:cxnSp>
            <p:nvCxnSpPr>
              <p:cNvPr id="32" name="Elbow Connector 31">
                <a:extLst>
                  <a:ext uri="{FF2B5EF4-FFF2-40B4-BE49-F238E27FC236}">
                    <a16:creationId xmlns:a16="http://schemas.microsoft.com/office/drawing/2014/main" id="{7E4CC525-02CF-01A6-5514-12EC0E6B8346}"/>
                  </a:ext>
                </a:extLst>
              </p:cNvPr>
              <p:cNvCxnSpPr>
                <a:cxnSpLocks/>
                <a:endCxn id="30" idx="0"/>
              </p:cNvCxnSpPr>
              <p:nvPr/>
            </p:nvCxnSpPr>
            <p:spPr>
              <a:xfrm flipV="1">
                <a:off x="9865383" y="4579723"/>
                <a:ext cx="1271835" cy="377759"/>
              </a:xfrm>
              <a:prstGeom prst="bentConnector4">
                <a:avLst>
                  <a:gd name="adj1" fmla="val -1212"/>
                  <a:gd name="adj2" fmla="val 146172"/>
                </a:avLst>
              </a:prstGeom>
              <a:ln w="12700">
                <a:solidFill>
                  <a:srgbClr val="0C224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747937-E72A-4A1C-DE94-EB95A5007F3F}"/>
                  </a:ext>
                </a:extLst>
              </p:cNvPr>
              <p:cNvSpPr txBox="1"/>
              <p:nvPr/>
            </p:nvSpPr>
            <p:spPr>
              <a:xfrm>
                <a:off x="10120970" y="6192856"/>
                <a:ext cx="1258833" cy="504396"/>
              </a:xfrm>
              <a:prstGeom prst="rect">
                <a:avLst/>
              </a:prstGeom>
              <a:noFill/>
            </p:spPr>
            <p:txBody>
              <a:bodyPr wrap="square" rtlCol="0">
                <a:spAutoFit/>
              </a:bodyPr>
              <a:lstStyle/>
              <a:p>
                <a:pPr algn="ctr"/>
                <a:r>
                  <a:rPr lang="en-US" sz="1400" dirty="0">
                    <a:latin typeface="CMU Serif Roman" panose="02000603000000000000" pitchFamily="2" charset="0"/>
                    <a:ea typeface="CMU Serif Roman" panose="02000603000000000000" pitchFamily="2" charset="0"/>
                    <a:cs typeface="CMU Serif Roman" panose="02000603000000000000" pitchFamily="2" charset="0"/>
                  </a:rPr>
                  <a:t>Passive Motherboard</a:t>
                </a:r>
              </a:p>
            </p:txBody>
          </p:sp>
          <p:sp>
            <p:nvSpPr>
              <p:cNvPr id="38" name="Left Brace 37">
                <a:extLst>
                  <a:ext uri="{FF2B5EF4-FFF2-40B4-BE49-F238E27FC236}">
                    <a16:creationId xmlns:a16="http://schemas.microsoft.com/office/drawing/2014/main" id="{06556E3F-49DC-E4EB-E41F-E8FD0B571C76}"/>
                  </a:ext>
                </a:extLst>
              </p:cNvPr>
              <p:cNvSpPr/>
              <p:nvPr/>
            </p:nvSpPr>
            <p:spPr>
              <a:xfrm>
                <a:off x="8677835" y="4957482"/>
                <a:ext cx="295834" cy="1496562"/>
              </a:xfrm>
              <a:prstGeom prst="leftBrace">
                <a:avLst/>
              </a:prstGeom>
              <a:ln>
                <a:solidFill>
                  <a:srgbClr val="0C22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7F59404-D36F-AA34-2E84-48CFE77C10A5}"/>
                  </a:ext>
                </a:extLst>
              </p:cNvPr>
              <p:cNvSpPr txBox="1"/>
              <p:nvPr/>
            </p:nvSpPr>
            <p:spPr>
              <a:xfrm rot="16200000">
                <a:off x="7966613" y="5592749"/>
                <a:ext cx="1263487" cy="307777"/>
              </a:xfrm>
              <a:prstGeom prst="rect">
                <a:avLst/>
              </a:prstGeom>
              <a:noFill/>
            </p:spPr>
            <p:txBody>
              <a:bodyPr wrap="none" rtlCol="0">
                <a:spAutoFit/>
              </a:bodyPr>
              <a:lstStyle/>
              <a:p>
                <a:pPr algn="ctr"/>
                <a:r>
                  <a:rPr lang="en-US" sz="1400" dirty="0">
                    <a:latin typeface="CMU Serif Roman" panose="02000603000000000000" pitchFamily="2" charset="0"/>
                    <a:ea typeface="CMU Serif Roman" panose="02000603000000000000" pitchFamily="2" charset="0"/>
                    <a:cs typeface="CMU Serif Roman" panose="02000603000000000000" pitchFamily="2" charset="0"/>
                  </a:rPr>
                  <a:t>Trigger tower</a:t>
                </a:r>
              </a:p>
            </p:txBody>
          </p:sp>
          <p:sp>
            <p:nvSpPr>
              <p:cNvPr id="41" name="TextBox 40">
                <a:extLst>
                  <a:ext uri="{FF2B5EF4-FFF2-40B4-BE49-F238E27FC236}">
                    <a16:creationId xmlns:a16="http://schemas.microsoft.com/office/drawing/2014/main" id="{51D5A4F0-0B9E-8FE4-24F3-B449BEEAC0CD}"/>
                  </a:ext>
                </a:extLst>
              </p:cNvPr>
              <p:cNvSpPr txBox="1"/>
              <p:nvPr/>
            </p:nvSpPr>
            <p:spPr>
              <a:xfrm>
                <a:off x="9829094" y="4396705"/>
                <a:ext cx="261983" cy="211347"/>
              </a:xfrm>
              <a:prstGeom prst="rect">
                <a:avLst/>
              </a:prstGeom>
              <a:noFill/>
            </p:spPr>
            <p:txBody>
              <a:bodyPr wrap="none" rtlCol="0">
                <a:spAutoFit/>
              </a:bodyPr>
              <a:lstStyle/>
              <a:p>
                <a:r>
                  <a:rPr lang="en-US" sz="1200" dirty="0">
                    <a:latin typeface="CMU Serif Roman" panose="02000603000000000000" pitchFamily="2" charset="0"/>
                    <a:ea typeface="CMU Serif Roman" panose="02000603000000000000" pitchFamily="2" charset="0"/>
                    <a:cs typeface="CMU Serif Roman" panose="02000603000000000000" pitchFamily="2" charset="0"/>
                  </a:rPr>
                  <a:t>x3</a:t>
                </a:r>
              </a:p>
            </p:txBody>
          </p:sp>
        </p:grpSp>
      </p:grpSp>
      <p:sp>
        <p:nvSpPr>
          <p:cNvPr id="5" name="Slide Number Placeholder 4">
            <a:extLst>
              <a:ext uri="{FF2B5EF4-FFF2-40B4-BE49-F238E27FC236}">
                <a16:creationId xmlns:a16="http://schemas.microsoft.com/office/drawing/2014/main" id="{04F44DB8-DEEB-6B69-6A5B-719210DA73C3}"/>
              </a:ext>
            </a:extLst>
          </p:cNvPr>
          <p:cNvSpPr>
            <a:spLocks noGrp="1"/>
          </p:cNvSpPr>
          <p:nvPr>
            <p:ph type="sldNum" sz="quarter" idx="12"/>
          </p:nvPr>
        </p:nvSpPr>
        <p:spPr>
          <a:xfrm>
            <a:off x="11353800" y="6366393"/>
            <a:ext cx="431550" cy="365125"/>
          </a:xfrm>
        </p:spPr>
        <p:txBody>
          <a:bodyPr/>
          <a:lstStyle/>
          <a:p>
            <a:fld id="{CA08304B-578E-B84D-8D62-C3895E12D406}" type="slidenum">
              <a:rPr lang="en-US" smtClean="0"/>
              <a:t>8</a:t>
            </a:fld>
            <a:endParaRPr lang="en-US" dirty="0"/>
          </a:p>
        </p:txBody>
      </p:sp>
      <p:sp>
        <p:nvSpPr>
          <p:cNvPr id="8" name="TextBox 7">
            <a:extLst>
              <a:ext uri="{FF2B5EF4-FFF2-40B4-BE49-F238E27FC236}">
                <a16:creationId xmlns:a16="http://schemas.microsoft.com/office/drawing/2014/main" id="{6B028E40-05B4-A37A-9E91-BEC4B2788F39}"/>
              </a:ext>
            </a:extLst>
          </p:cNvPr>
          <p:cNvSpPr txBox="1"/>
          <p:nvPr/>
        </p:nvSpPr>
        <p:spPr>
          <a:xfrm>
            <a:off x="642771" y="822889"/>
            <a:ext cx="10799999" cy="1832040"/>
          </a:xfrm>
          <a:prstGeom prst="rect">
            <a:avLst/>
          </a:prstGeom>
          <a:noFill/>
        </p:spPr>
        <p:txBody>
          <a:bodyPr wrap="square">
            <a:spAutoFit/>
          </a:bodyPr>
          <a:lstStyle/>
          <a:p>
            <a:pPr>
              <a:lnSpc>
                <a:spcPct val="120000"/>
              </a:lnSpc>
              <a:buSzPct val="80000"/>
              <a:tabLst>
                <a:tab pos="1057275" algn="l"/>
              </a:tabLst>
            </a:pPr>
            <a:r>
              <a:rPr lang="en-US" sz="1900" b="1"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Working on Phase II upgrade for ECAL Barrel</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The Phase II upgrade will entail a refurbishment of readout electronics of the ECAL Barrel to accommodate higher luminosity, higher L1 trigger rate, and latency requirement of the HL-LHC.</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Reduced crystal operating temperature 18°C ➞ 9°C.</a:t>
            </a:r>
          </a:p>
          <a:p>
            <a:pPr marL="342900" indent="-342900">
              <a:lnSpc>
                <a:spcPct val="120000"/>
              </a:lnSpc>
              <a:buSzPct val="80000"/>
              <a:buFont typeface="Arial" panose="020B0604020202020204" pitchFamily="34" charset="0"/>
              <a:buChar char="•"/>
              <a:tabLst>
                <a:tab pos="1057275" algn="l"/>
              </a:tabLst>
            </a:pPr>
            <a:r>
              <a:rPr lang="en-US" sz="19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L1 trigger: 5x5 crystal granularity ➞ single crystal granularity</a:t>
            </a:r>
          </a:p>
        </p:txBody>
      </p:sp>
      <p:cxnSp>
        <p:nvCxnSpPr>
          <p:cNvPr id="9" name="Straight Connector 8">
            <a:extLst>
              <a:ext uri="{FF2B5EF4-FFF2-40B4-BE49-F238E27FC236}">
                <a16:creationId xmlns:a16="http://schemas.microsoft.com/office/drawing/2014/main" id="{D01CE36D-C308-F14E-4911-0B38BEA490A9}"/>
              </a:ext>
            </a:extLst>
          </p:cNvPr>
          <p:cNvCxnSpPr>
            <a:cxnSpLocks/>
          </p:cNvCxnSpPr>
          <p:nvPr/>
        </p:nvCxnSpPr>
        <p:spPr>
          <a:xfrm>
            <a:off x="696000" y="2897437"/>
            <a:ext cx="7654786" cy="0"/>
          </a:xfrm>
          <a:prstGeom prst="line">
            <a:avLst/>
          </a:prstGeom>
          <a:ln w="12700">
            <a:solidFill>
              <a:srgbClr val="0223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6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achine&#10;&#10;Description automatically generated with low confidence">
            <a:extLst>
              <a:ext uri="{FF2B5EF4-FFF2-40B4-BE49-F238E27FC236}">
                <a16:creationId xmlns:a16="http://schemas.microsoft.com/office/drawing/2014/main" id="{51512A7F-B7BE-AABE-DBFC-C51C87961B24}"/>
              </a:ext>
            </a:extLst>
          </p:cNvPr>
          <p:cNvPicPr>
            <a:picLocks noChangeAspect="1"/>
          </p:cNvPicPr>
          <p:nvPr/>
        </p:nvPicPr>
        <p:blipFill rotWithShape="1">
          <a:blip r:embed="rId3"/>
          <a:srcRect l="10196" t="19012" r="16876"/>
          <a:stretch/>
        </p:blipFill>
        <p:spPr>
          <a:xfrm>
            <a:off x="5894294" y="225437"/>
            <a:ext cx="6096000" cy="3203563"/>
          </a:xfrm>
          <a:prstGeom prst="rect">
            <a:avLst/>
          </a:prstGeom>
          <a:ln>
            <a:solidFill>
              <a:schemeClr val="accent1">
                <a:shade val="1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3AEA1776-23AC-9E06-A3C5-ADF4BF06DA9D}"/>
              </a:ext>
            </a:extLst>
          </p:cNvPr>
          <p:cNvPicPr>
            <a:picLocks noChangeAspect="1"/>
          </p:cNvPicPr>
          <p:nvPr/>
        </p:nvPicPr>
        <p:blipFill rotWithShape="1">
          <a:blip r:embed="rId4"/>
          <a:srcRect l="8329" r="8139"/>
          <a:stretch/>
        </p:blipFill>
        <p:spPr>
          <a:xfrm>
            <a:off x="919785" y="1172952"/>
            <a:ext cx="4446627" cy="2519030"/>
          </a:xfrm>
          <a:prstGeom prst="rect">
            <a:avLst/>
          </a:prstGeom>
          <a:ln>
            <a:solidFill>
              <a:schemeClr val="accent1">
                <a:shade val="15000"/>
              </a:schemeClr>
            </a:solidFill>
          </a:ln>
          <a:effectLst>
            <a:outerShdw blurRad="50800" dist="38100" dir="2700000" algn="tl" rotWithShape="0">
              <a:prstClr val="black">
                <a:alpha val="40000"/>
              </a:prstClr>
            </a:outerShdw>
          </a:effectLst>
        </p:spPr>
      </p:pic>
      <p:sp>
        <p:nvSpPr>
          <p:cNvPr id="7" name="Down Arrow 6">
            <a:extLst>
              <a:ext uri="{FF2B5EF4-FFF2-40B4-BE49-F238E27FC236}">
                <a16:creationId xmlns:a16="http://schemas.microsoft.com/office/drawing/2014/main" id="{9080314E-7965-776A-DFA7-539CFEBB4EB8}"/>
              </a:ext>
            </a:extLst>
          </p:cNvPr>
          <p:cNvSpPr/>
          <p:nvPr/>
        </p:nvSpPr>
        <p:spPr>
          <a:xfrm rot="14338454">
            <a:off x="5553891" y="1078734"/>
            <a:ext cx="429736" cy="2178426"/>
          </a:xfrm>
          <a:prstGeom prst="downArrow">
            <a:avLst/>
          </a:prstGeom>
          <a:solidFill>
            <a:srgbClr val="D39F1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AB510E1-B2C9-F034-726C-B51AE72D8F3A}"/>
              </a:ext>
            </a:extLst>
          </p:cNvPr>
          <p:cNvSpPr txBox="1"/>
          <p:nvPr/>
        </p:nvSpPr>
        <p:spPr>
          <a:xfrm>
            <a:off x="412227" y="4404213"/>
            <a:ext cx="6252295" cy="1573508"/>
          </a:xfrm>
          <a:prstGeom prst="rect">
            <a:avLst/>
          </a:prstGeom>
          <a:noFill/>
        </p:spPr>
        <p:txBody>
          <a:bodyPr wrap="square" rtlCol="0">
            <a:spAutoFit/>
          </a:bodyPr>
          <a:lstStyle/>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Set up patch panels for additional hardware</a:t>
            </a:r>
          </a:p>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Write tests to check patch panel configuration</a:t>
            </a:r>
          </a:p>
          <a:p>
            <a:pPr marL="342900" indent="-342900">
              <a:lnSpc>
                <a:spcPct val="150000"/>
              </a:lnSpc>
              <a:buSzPct val="80000"/>
              <a:buFont typeface="Arial" panose="020B0604020202020204" pitchFamily="34" charset="0"/>
              <a:buChar char="•"/>
              <a:tabLst>
                <a:tab pos="1057275" algn="l"/>
              </a:tabLst>
            </a:pPr>
            <a:r>
              <a:rPr lang="en-US" sz="2200" dirty="0">
                <a:solidFill>
                  <a:srgbClr val="0C2340"/>
                </a:solidFill>
                <a:latin typeface="CMU Serif Roman" panose="02000603000000000000" pitchFamily="2" charset="0"/>
                <a:ea typeface="CMU Serif Roman" panose="02000603000000000000" pitchFamily="2" charset="0"/>
                <a:cs typeface="CMU Serif Roman" panose="02000603000000000000" pitchFamily="2" charset="0"/>
              </a:rPr>
              <a:t>Prepare hardware for test beams</a:t>
            </a:r>
          </a:p>
        </p:txBody>
      </p:sp>
      <p:pic>
        <p:nvPicPr>
          <p:cNvPr id="17" name="Picture 16" descr="A green circuit board with many small square black and gray objects&#10;&#10;Description automatically generated with medium confidence">
            <a:extLst>
              <a:ext uri="{FF2B5EF4-FFF2-40B4-BE49-F238E27FC236}">
                <a16:creationId xmlns:a16="http://schemas.microsoft.com/office/drawing/2014/main" id="{3FF67E5F-A99A-12A2-85AF-E80ED1D230E1}"/>
              </a:ext>
            </a:extLst>
          </p:cNvPr>
          <p:cNvPicPr>
            <a:picLocks noChangeAspect="1"/>
          </p:cNvPicPr>
          <p:nvPr/>
        </p:nvPicPr>
        <p:blipFill>
          <a:blip r:embed="rId5"/>
          <a:stretch>
            <a:fillRect/>
          </a:stretch>
        </p:blipFill>
        <p:spPr>
          <a:xfrm>
            <a:off x="10092243" y="5395228"/>
            <a:ext cx="1687530" cy="1420199"/>
          </a:xfrm>
          <a:prstGeom prst="rect">
            <a:avLst/>
          </a:prstGeom>
        </p:spPr>
      </p:pic>
      <p:grpSp>
        <p:nvGrpSpPr>
          <p:cNvPr id="53" name="Group 52">
            <a:extLst>
              <a:ext uri="{FF2B5EF4-FFF2-40B4-BE49-F238E27FC236}">
                <a16:creationId xmlns:a16="http://schemas.microsoft.com/office/drawing/2014/main" id="{CCF12FE1-13CF-5759-3F8A-7A2022EA85DF}"/>
              </a:ext>
            </a:extLst>
          </p:cNvPr>
          <p:cNvGrpSpPr/>
          <p:nvPr/>
        </p:nvGrpSpPr>
        <p:grpSpPr>
          <a:xfrm>
            <a:off x="9725797" y="3499343"/>
            <a:ext cx="2107207" cy="1886008"/>
            <a:chOff x="10016721" y="4702252"/>
            <a:chExt cx="2076192" cy="1858249"/>
          </a:xfrm>
        </p:grpSpPr>
        <p:pic>
          <p:nvPicPr>
            <p:cNvPr id="19" name="Picture 18" descr="A green circuit board with many small chips&#10;&#10;Description automatically generated">
              <a:extLst>
                <a:ext uri="{FF2B5EF4-FFF2-40B4-BE49-F238E27FC236}">
                  <a16:creationId xmlns:a16="http://schemas.microsoft.com/office/drawing/2014/main" id="{A801C23F-F249-F267-FADF-0F801857CFF2}"/>
                </a:ext>
              </a:extLst>
            </p:cNvPr>
            <p:cNvPicPr>
              <a:picLocks noChangeAspect="1"/>
            </p:cNvPicPr>
            <p:nvPr/>
          </p:nvPicPr>
          <p:blipFill>
            <a:blip r:embed="rId6"/>
            <a:stretch>
              <a:fillRect/>
            </a:stretch>
          </p:blipFill>
          <p:spPr>
            <a:xfrm>
              <a:off x="10220736" y="4984906"/>
              <a:ext cx="1872177" cy="1575595"/>
            </a:xfrm>
            <a:prstGeom prst="rect">
              <a:avLst/>
            </a:prstGeom>
          </p:spPr>
        </p:pic>
        <p:sp>
          <p:nvSpPr>
            <p:cNvPr id="20" name="TextBox 19">
              <a:extLst>
                <a:ext uri="{FF2B5EF4-FFF2-40B4-BE49-F238E27FC236}">
                  <a16:creationId xmlns:a16="http://schemas.microsoft.com/office/drawing/2014/main" id="{68C2E0DE-8D2C-6153-C625-A347F0EDC7C7}"/>
                </a:ext>
              </a:extLst>
            </p:cNvPr>
            <p:cNvSpPr txBox="1"/>
            <p:nvPr/>
          </p:nvSpPr>
          <p:spPr>
            <a:xfrm>
              <a:off x="10016721" y="4702252"/>
              <a:ext cx="722106" cy="272922"/>
            </a:xfrm>
            <a:prstGeom prst="rect">
              <a:avLst/>
            </a:prstGeom>
            <a:noFill/>
            <a:ln w="19050">
              <a:solidFill>
                <a:srgbClr val="0C2240"/>
              </a:solidFill>
            </a:ln>
          </p:spPr>
          <p:txBody>
            <a:bodyPr wrap="none" rtlCol="0" anchor="ctr">
              <a:spAutoFit/>
            </a:bodyPr>
            <a:lstStyle/>
            <a:p>
              <a:pPr algn="ctr"/>
              <a:r>
                <a:rPr lang="en-US" sz="1200" b="1" dirty="0" err="1">
                  <a:latin typeface="CMU SERIF ROMAN" panose="02000603000000000000" pitchFamily="2" charset="0"/>
                  <a:ea typeface="CMU SERIF ROMAN" panose="02000603000000000000" pitchFamily="2" charset="0"/>
                  <a:cs typeface="CMU SERIF ROMAN" panose="02000603000000000000" pitchFamily="2" charset="0"/>
                </a:rPr>
                <a:t>lpGBTs</a:t>
              </a:r>
              <a:endParaRPr lang="en-US" sz="1200" b="1" dirty="0">
                <a:latin typeface="CMU SERIF ROMAN" panose="02000603000000000000" pitchFamily="2" charset="0"/>
                <a:ea typeface="CMU SERIF ROMAN" panose="02000603000000000000" pitchFamily="2" charset="0"/>
                <a:cs typeface="CMU SERIF ROMAN" panose="02000603000000000000" pitchFamily="2" charset="0"/>
              </a:endParaRPr>
            </a:p>
          </p:txBody>
        </p:sp>
        <p:cxnSp>
          <p:nvCxnSpPr>
            <p:cNvPr id="22" name="Straight Arrow Connector 21">
              <a:extLst>
                <a:ext uri="{FF2B5EF4-FFF2-40B4-BE49-F238E27FC236}">
                  <a16:creationId xmlns:a16="http://schemas.microsoft.com/office/drawing/2014/main" id="{F4AE5B93-7A40-BC90-5665-8E0D59026237}"/>
                </a:ext>
              </a:extLst>
            </p:cNvPr>
            <p:cNvCxnSpPr>
              <a:cxnSpLocks/>
              <a:stCxn id="20" idx="3"/>
            </p:cNvCxnSpPr>
            <p:nvPr/>
          </p:nvCxnSpPr>
          <p:spPr>
            <a:xfrm>
              <a:off x="10738827" y="4838714"/>
              <a:ext cx="118866" cy="1384912"/>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E1CA08-6FD6-2107-5FB4-14C6F56074C4}"/>
                </a:ext>
              </a:extLst>
            </p:cNvPr>
            <p:cNvCxnSpPr>
              <a:cxnSpLocks/>
              <a:stCxn id="20" idx="3"/>
            </p:cNvCxnSpPr>
            <p:nvPr/>
          </p:nvCxnSpPr>
          <p:spPr>
            <a:xfrm>
              <a:off x="10738827" y="4838714"/>
              <a:ext cx="165958" cy="855517"/>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0467834-F508-C047-E939-F2C0862845B3}"/>
                </a:ext>
              </a:extLst>
            </p:cNvPr>
            <p:cNvCxnSpPr>
              <a:cxnSpLocks/>
              <a:stCxn id="20" idx="3"/>
            </p:cNvCxnSpPr>
            <p:nvPr/>
          </p:nvCxnSpPr>
          <p:spPr>
            <a:xfrm>
              <a:off x="10738827" y="4838714"/>
              <a:ext cx="701762" cy="1384912"/>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56B15A-6859-09E9-6D1B-8123CC9915DF}"/>
                </a:ext>
              </a:extLst>
            </p:cNvPr>
            <p:cNvCxnSpPr>
              <a:cxnSpLocks/>
              <a:stCxn id="20" idx="3"/>
            </p:cNvCxnSpPr>
            <p:nvPr/>
          </p:nvCxnSpPr>
          <p:spPr>
            <a:xfrm>
              <a:off x="10738827" y="4838714"/>
              <a:ext cx="645110" cy="855517"/>
            </a:xfrm>
            <a:prstGeom prst="straightConnector1">
              <a:avLst/>
            </a:prstGeom>
            <a:ln w="25400">
              <a:solidFill>
                <a:srgbClr val="D39F10"/>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4ECA83C8-FD9B-0A17-1590-AE9DC7F68C7B}"/>
              </a:ext>
            </a:extLst>
          </p:cNvPr>
          <p:cNvSpPr txBox="1"/>
          <p:nvPr/>
        </p:nvSpPr>
        <p:spPr>
          <a:xfrm>
            <a:off x="462193" y="380427"/>
            <a:ext cx="5361812" cy="646331"/>
          </a:xfrm>
          <a:prstGeom prst="rect">
            <a:avLst/>
          </a:prstGeom>
          <a:noFill/>
        </p:spPr>
        <p:txBody>
          <a:bodyPr wrap="square">
            <a:spAutoFit/>
          </a:bodyPr>
          <a:lstStyle/>
          <a:p>
            <a:r>
              <a:rPr lang="en-US" sz="1800" u="sng" dirty="0">
                <a:latin typeface="CMU Serif Roman" panose="02000603000000000000" pitchFamily="2" charset="0"/>
                <a:ea typeface="CMU Serif Roman" panose="02000603000000000000" pitchFamily="2" charset="0"/>
                <a:cs typeface="CMU Serif Roman" panose="02000603000000000000" pitchFamily="2" charset="0"/>
              </a:rPr>
              <a:t>Below</a:t>
            </a:r>
            <a:r>
              <a:rPr lang="en-US" sz="1800" dirty="0">
                <a:latin typeface="CMU Serif Roman" panose="02000603000000000000" pitchFamily="2" charset="0"/>
                <a:ea typeface="CMU Serif Roman" panose="02000603000000000000" pitchFamily="2" charset="0"/>
                <a:cs typeface="CMU Serif Roman" panose="02000603000000000000" pitchFamily="2" charset="0"/>
              </a:rPr>
              <a:t>: </a:t>
            </a:r>
            <a:r>
              <a:rPr lang="en-US" dirty="0">
                <a:latin typeface="CMU Serif Roman" panose="02000603000000000000" pitchFamily="2" charset="0"/>
                <a:ea typeface="CMU Serif Roman" panose="02000603000000000000" pitchFamily="2" charset="0"/>
                <a:cs typeface="CMU Serif Roman" panose="02000603000000000000" pitchFamily="2" charset="0"/>
              </a:rPr>
              <a:t>Additional p</a:t>
            </a:r>
            <a:r>
              <a:rPr lang="en-US" sz="1800" dirty="0">
                <a:latin typeface="CMU Serif Roman" panose="02000603000000000000" pitchFamily="2" charset="0"/>
                <a:ea typeface="CMU Serif Roman" panose="02000603000000000000" pitchFamily="2" charset="0"/>
                <a:cs typeface="CMU Serif Roman" panose="02000603000000000000" pitchFamily="2" charset="0"/>
              </a:rPr>
              <a:t>atch panel configuration for a second BCP before July 2023 test beam.</a:t>
            </a:r>
          </a:p>
        </p:txBody>
      </p:sp>
      <p:sp>
        <p:nvSpPr>
          <p:cNvPr id="3" name="Slide Number Placeholder 2">
            <a:extLst>
              <a:ext uri="{FF2B5EF4-FFF2-40B4-BE49-F238E27FC236}">
                <a16:creationId xmlns:a16="http://schemas.microsoft.com/office/drawing/2014/main" id="{91394485-3678-5AEC-34F5-8FD5DFA340CB}"/>
              </a:ext>
            </a:extLst>
          </p:cNvPr>
          <p:cNvSpPr>
            <a:spLocks noGrp="1"/>
          </p:cNvSpPr>
          <p:nvPr>
            <p:ph type="sldNum" sz="quarter" idx="12"/>
          </p:nvPr>
        </p:nvSpPr>
        <p:spPr>
          <a:xfrm>
            <a:off x="-150161" y="6356350"/>
            <a:ext cx="612354" cy="365125"/>
          </a:xfrm>
        </p:spPr>
        <p:txBody>
          <a:bodyPr/>
          <a:lstStyle/>
          <a:p>
            <a:fld id="{CA08304B-578E-B84D-8D62-C3895E12D406}" type="slidenum">
              <a:rPr lang="en-US" smtClean="0"/>
              <a:t>9</a:t>
            </a:fld>
            <a:endParaRPr lang="en-US"/>
          </a:p>
        </p:txBody>
      </p:sp>
      <p:pic>
        <p:nvPicPr>
          <p:cNvPr id="11" name="Picture 10" descr="A close-up of a circuit board&#10;&#10;Description automatically generated">
            <a:extLst>
              <a:ext uri="{FF2B5EF4-FFF2-40B4-BE49-F238E27FC236}">
                <a16:creationId xmlns:a16="http://schemas.microsoft.com/office/drawing/2014/main" id="{B8132E33-1816-E875-CE9A-35517B450B3A}"/>
              </a:ext>
            </a:extLst>
          </p:cNvPr>
          <p:cNvPicPr>
            <a:picLocks noChangeAspect="1"/>
          </p:cNvPicPr>
          <p:nvPr/>
        </p:nvPicPr>
        <p:blipFill>
          <a:blip r:embed="rId7"/>
          <a:stretch>
            <a:fillRect/>
          </a:stretch>
        </p:blipFill>
        <p:spPr>
          <a:xfrm>
            <a:off x="6825590" y="3517912"/>
            <a:ext cx="2858876" cy="3203563"/>
          </a:xfrm>
          <a:prstGeom prst="rect">
            <a:avLst/>
          </a:prstGeom>
        </p:spPr>
      </p:pic>
      <p:sp>
        <p:nvSpPr>
          <p:cNvPr id="12" name="TextBox 11">
            <a:extLst>
              <a:ext uri="{FF2B5EF4-FFF2-40B4-BE49-F238E27FC236}">
                <a16:creationId xmlns:a16="http://schemas.microsoft.com/office/drawing/2014/main" id="{C3AAAFC0-7216-EE4A-0EDE-A0074332FA13}"/>
              </a:ext>
            </a:extLst>
          </p:cNvPr>
          <p:cNvSpPr txBox="1"/>
          <p:nvPr/>
        </p:nvSpPr>
        <p:spPr>
          <a:xfrm>
            <a:off x="7657291" y="4506141"/>
            <a:ext cx="848298" cy="369332"/>
          </a:xfrm>
          <a:prstGeom prst="rect">
            <a:avLst/>
          </a:prstGeom>
          <a:solidFill>
            <a:schemeClr val="bg1"/>
          </a:solidFill>
        </p:spPr>
        <p:txBody>
          <a:bodyPr wrap="square" rtlCol="0">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FPGA</a:t>
            </a:r>
          </a:p>
        </p:txBody>
      </p:sp>
      <p:sp>
        <p:nvSpPr>
          <p:cNvPr id="14" name="TextBox 13">
            <a:extLst>
              <a:ext uri="{FF2B5EF4-FFF2-40B4-BE49-F238E27FC236}">
                <a16:creationId xmlns:a16="http://schemas.microsoft.com/office/drawing/2014/main" id="{1288788B-577B-76B8-D0C6-E1C000F1C22C}"/>
              </a:ext>
            </a:extLst>
          </p:cNvPr>
          <p:cNvSpPr txBox="1"/>
          <p:nvPr/>
        </p:nvSpPr>
        <p:spPr>
          <a:xfrm>
            <a:off x="8884710" y="4750361"/>
            <a:ext cx="707544" cy="369332"/>
          </a:xfrm>
          <a:prstGeom prst="rect">
            <a:avLst/>
          </a:prstGeom>
          <a:solidFill>
            <a:schemeClr val="bg1"/>
          </a:solidFill>
        </p:spPr>
        <p:txBody>
          <a:bodyPr wrap="square" rtlCol="0">
            <a:spAutoFit/>
          </a:bodyPr>
          <a:lstStyle/>
          <a:p>
            <a:pPr algn="ctr"/>
            <a:r>
              <a:rPr lang="en-US" dirty="0">
                <a:latin typeface="CMU Serif Roman" panose="02000603000000000000" pitchFamily="2" charset="0"/>
                <a:ea typeface="CMU Serif Roman" panose="02000603000000000000" pitchFamily="2" charset="0"/>
                <a:cs typeface="CMU Serif Roman" panose="02000603000000000000" pitchFamily="2" charset="0"/>
              </a:rPr>
              <a:t>ELM</a:t>
            </a:r>
          </a:p>
        </p:txBody>
      </p:sp>
      <p:sp>
        <p:nvSpPr>
          <p:cNvPr id="15" name="Rectangle 14">
            <a:extLst>
              <a:ext uri="{FF2B5EF4-FFF2-40B4-BE49-F238E27FC236}">
                <a16:creationId xmlns:a16="http://schemas.microsoft.com/office/drawing/2014/main" id="{48A88810-5D65-CF96-3B1B-F41F43B868BE}"/>
              </a:ext>
            </a:extLst>
          </p:cNvPr>
          <p:cNvSpPr/>
          <p:nvPr/>
        </p:nvSpPr>
        <p:spPr>
          <a:xfrm>
            <a:off x="7829191" y="4010140"/>
            <a:ext cx="533730" cy="496001"/>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34D91D-173B-591F-9C2E-A2386FD76EDB}"/>
              </a:ext>
            </a:extLst>
          </p:cNvPr>
          <p:cNvSpPr/>
          <p:nvPr/>
        </p:nvSpPr>
        <p:spPr>
          <a:xfrm>
            <a:off x="8893519" y="4010140"/>
            <a:ext cx="687717" cy="744001"/>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9317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19693</TotalTime>
  <Words>7030</Words>
  <Application>Microsoft Macintosh PowerPoint</Application>
  <PresentationFormat>Widescreen</PresentationFormat>
  <Paragraphs>827</Paragraphs>
  <Slides>54</Slides>
  <Notes>54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vt:lpstr>
      <vt:lpstr>Arial</vt:lpstr>
      <vt:lpstr>Calibri</vt:lpstr>
      <vt:lpstr>Calibri Light</vt:lpstr>
      <vt:lpstr>Cambria Math</vt:lpstr>
      <vt:lpstr>CMU Serif Roman</vt:lpstr>
      <vt:lpstr>CMU Serif Roman</vt:lpstr>
      <vt:lpstr>Helvetica</vt:lpstr>
      <vt:lpstr>Office Theme</vt:lpstr>
      <vt:lpstr>Search for an exotic Higgs boson decay to two pseudoscalar bosons with a four photon final state  Oral Candidacy Proposal  December 13, 2023</vt:lpstr>
      <vt:lpstr>PowerPoint Presentation</vt:lpstr>
      <vt:lpstr>  The Standard Model</vt:lpstr>
      <vt:lpstr>  Beyond the Standard Model</vt:lpstr>
      <vt:lpstr>PowerPoint Presentation</vt:lpstr>
      <vt:lpstr>  The Large Hadron Collider (LHC)</vt:lpstr>
      <vt:lpstr>  Compact Muon Solenoid (CMS)</vt:lpstr>
      <vt:lpstr>  Technical Contributions (Part 1)</vt:lpstr>
      <vt:lpstr>PowerPoint Presentation</vt:lpstr>
      <vt:lpstr>  Technical Contributions (Part 2)</vt:lpstr>
      <vt:lpstr>PowerPoint Presentation</vt:lpstr>
      <vt:lpstr>  Introduction to Analysis</vt:lpstr>
      <vt:lpstr>PowerPoint Presentation</vt:lpstr>
      <vt:lpstr>  Sample Generation</vt:lpstr>
      <vt:lpstr>PowerPoint Presentation</vt:lpstr>
      <vt:lpstr>  Choosing Candidate Photons</vt:lpstr>
      <vt:lpstr>  Choosing Candidate Photons</vt:lpstr>
      <vt:lpstr>  Selections</vt:lpstr>
      <vt:lpstr>  Results of Selections</vt:lpstr>
      <vt:lpstr>  Results of Selections</vt:lpstr>
      <vt:lpstr>  Results of Selections</vt:lpstr>
      <vt:lpstr>  Event Selection BDT</vt:lpstr>
      <vt:lpstr>  Applying the Event Selection BDT</vt:lpstr>
      <vt:lpstr>  BDT Score Categorization</vt:lpstr>
      <vt:lpstr>PowerPoint Presentation</vt:lpstr>
      <vt:lpstr>  Signal Modelling</vt:lpstr>
      <vt:lpstr>PowerPoint Presentation</vt:lpstr>
      <vt:lpstr>  Advancements on Previous Studies</vt:lpstr>
      <vt:lpstr>PowerPoint Presentation</vt:lpstr>
      <vt:lpstr>  Summary</vt:lpstr>
      <vt:lpstr>Thank You!</vt:lpstr>
      <vt:lpstr>Backup</vt:lpstr>
      <vt:lpstr>  Analysis Overview</vt:lpstr>
      <vt:lpstr>  LHC Operations</vt:lpstr>
      <vt:lpstr>  Geometry of CMS</vt:lpstr>
      <vt:lpstr>  Object Reconstruction</vt:lpstr>
      <vt:lpstr>  Electroweak Symmetry Breaking</vt:lpstr>
      <vt:lpstr>  Higgs Mechanism</vt:lpstr>
      <vt:lpstr>  Restrictions on Extended Higgs Sector Models</vt:lpstr>
      <vt:lpstr>  Generating Additional Higgs Bosons</vt:lpstr>
      <vt:lpstr>  Samples Conversion</vt:lpstr>
      <vt:lpstr>  Event Mixing</vt:lpstr>
      <vt:lpstr>  Higgs to Diphoton NanoAOD Framework (HiggsDNA)</vt:lpstr>
      <vt:lpstr>  Pre-selections</vt:lpstr>
      <vt:lpstr>  Deep learning vs BDT</vt:lpstr>
      <vt:lpstr>  Event Selection BDT – mHyp</vt:lpstr>
      <vt:lpstr>  Event Selection BDT Inputs</vt:lpstr>
      <vt:lpstr>  Important BDT Input Variables</vt:lpstr>
      <vt:lpstr>  Training the Event Selection BDT</vt:lpstr>
      <vt:lpstr>  Checking the Event Selection BDT</vt:lpstr>
      <vt:lpstr>  BDT Score Categorization Extra Details</vt:lpstr>
      <vt:lpstr>  Fitting Signal Shape</vt:lpstr>
      <vt:lpstr>  Analysis Significance</vt:lpstr>
      <vt:lpstr>  Miscellaneous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Sergi Castells</dc:creator>
  <cp:lastModifiedBy>Sergi Castells</cp:lastModifiedBy>
  <cp:revision>523</cp:revision>
  <dcterms:created xsi:type="dcterms:W3CDTF">2023-11-28T22:34:10Z</dcterms:created>
  <dcterms:modified xsi:type="dcterms:W3CDTF">2023-12-13T08:46:26Z</dcterms:modified>
</cp:coreProperties>
</file>